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1887200" cy="7772400"/>
  <p:notesSz cx="7053263" cy="11137900"/>
  <p:defaultTextStyle>
    <a:defPPr>
      <a:defRPr lang="en-US"/>
    </a:defPPr>
    <a:lvl1pPr marL="0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1670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3340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501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4668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0835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7002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3169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93362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1134" y="2262"/>
      </p:cViewPr>
      <p:guideLst>
        <p:guide orient="horz" pos="2448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55689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55689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C3E9498-1175-4965-8DA4-765A1ED435E9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963" y="835025"/>
            <a:ext cx="6384925" cy="4176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5290504"/>
            <a:ext cx="5642610" cy="501205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79072"/>
            <a:ext cx="3056414" cy="55689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10579072"/>
            <a:ext cx="3056414" cy="55689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48A863B-ED49-49B2-9424-99BA4550ECC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188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2334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61670" algn="l" defTabSz="112334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23340" algn="l" defTabSz="112334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85011" algn="l" defTabSz="112334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46681" algn="l" defTabSz="112334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08351" algn="l" defTabSz="112334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70021" algn="l" defTabSz="112334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31691" algn="l" defTabSz="112334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493362" algn="l" defTabSz="112334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4963" y="835025"/>
            <a:ext cx="6384925" cy="4176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863B-ED49-49B2-9424-99BA4550ECC1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414482"/>
            <a:ext cx="1010412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4404360"/>
            <a:ext cx="832104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1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3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5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46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08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0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1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93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311257"/>
            <a:ext cx="267462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311257"/>
            <a:ext cx="782574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994487"/>
            <a:ext cx="10104120" cy="1543685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294275"/>
            <a:ext cx="10104120" cy="1700212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16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33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850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466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083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700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316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9336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813560"/>
            <a:ext cx="5250180" cy="512942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813560"/>
            <a:ext cx="5250180" cy="512942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739795"/>
            <a:ext cx="5252244" cy="72506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670" indent="0">
              <a:buNone/>
              <a:defRPr sz="2500" b="1"/>
            </a:lvl2pPr>
            <a:lvl3pPr marL="1123340" indent="0">
              <a:buNone/>
              <a:defRPr sz="2200" b="1"/>
            </a:lvl3pPr>
            <a:lvl4pPr marL="1685011" indent="0">
              <a:buNone/>
              <a:defRPr sz="2000" b="1"/>
            </a:lvl4pPr>
            <a:lvl5pPr marL="2246681" indent="0">
              <a:buNone/>
              <a:defRPr sz="2000" b="1"/>
            </a:lvl5pPr>
            <a:lvl6pPr marL="2808351" indent="0">
              <a:buNone/>
              <a:defRPr sz="2000" b="1"/>
            </a:lvl6pPr>
            <a:lvl7pPr marL="3370021" indent="0">
              <a:buNone/>
              <a:defRPr sz="2000" b="1"/>
            </a:lvl7pPr>
            <a:lvl8pPr marL="3931691" indent="0">
              <a:buNone/>
              <a:defRPr sz="2000" b="1"/>
            </a:lvl8pPr>
            <a:lvl9pPr marL="449336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464859"/>
            <a:ext cx="5252244" cy="447812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739795"/>
            <a:ext cx="5254308" cy="72506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670" indent="0">
              <a:buNone/>
              <a:defRPr sz="2500" b="1"/>
            </a:lvl2pPr>
            <a:lvl3pPr marL="1123340" indent="0">
              <a:buNone/>
              <a:defRPr sz="2200" b="1"/>
            </a:lvl3pPr>
            <a:lvl4pPr marL="1685011" indent="0">
              <a:buNone/>
              <a:defRPr sz="2000" b="1"/>
            </a:lvl4pPr>
            <a:lvl5pPr marL="2246681" indent="0">
              <a:buNone/>
              <a:defRPr sz="2000" b="1"/>
            </a:lvl5pPr>
            <a:lvl6pPr marL="2808351" indent="0">
              <a:buNone/>
              <a:defRPr sz="2000" b="1"/>
            </a:lvl6pPr>
            <a:lvl7pPr marL="3370021" indent="0">
              <a:buNone/>
              <a:defRPr sz="2000" b="1"/>
            </a:lvl7pPr>
            <a:lvl8pPr marL="3931691" indent="0">
              <a:buNone/>
              <a:defRPr sz="2000" b="1"/>
            </a:lvl8pPr>
            <a:lvl9pPr marL="449336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464859"/>
            <a:ext cx="5254308" cy="447812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309457"/>
            <a:ext cx="3910807" cy="131699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309457"/>
            <a:ext cx="6645275" cy="663352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626447"/>
            <a:ext cx="3910807" cy="5316538"/>
          </a:xfrm>
        </p:spPr>
        <p:txBody>
          <a:bodyPr/>
          <a:lstStyle>
            <a:lvl1pPr marL="0" indent="0">
              <a:buNone/>
              <a:defRPr sz="1700"/>
            </a:lvl1pPr>
            <a:lvl2pPr marL="561670" indent="0">
              <a:buNone/>
              <a:defRPr sz="1500"/>
            </a:lvl2pPr>
            <a:lvl3pPr marL="1123340" indent="0">
              <a:buNone/>
              <a:defRPr sz="1200"/>
            </a:lvl3pPr>
            <a:lvl4pPr marL="1685011" indent="0">
              <a:buNone/>
              <a:defRPr sz="1100"/>
            </a:lvl4pPr>
            <a:lvl5pPr marL="2246681" indent="0">
              <a:buNone/>
              <a:defRPr sz="1100"/>
            </a:lvl5pPr>
            <a:lvl6pPr marL="2808351" indent="0">
              <a:buNone/>
              <a:defRPr sz="1100"/>
            </a:lvl6pPr>
            <a:lvl7pPr marL="3370021" indent="0">
              <a:buNone/>
              <a:defRPr sz="1100"/>
            </a:lvl7pPr>
            <a:lvl8pPr marL="3931691" indent="0">
              <a:buNone/>
              <a:defRPr sz="1100"/>
            </a:lvl8pPr>
            <a:lvl9pPr marL="44933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5440680"/>
            <a:ext cx="7132320" cy="64230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94478"/>
            <a:ext cx="7132320" cy="4663440"/>
          </a:xfrm>
        </p:spPr>
        <p:txBody>
          <a:bodyPr/>
          <a:lstStyle>
            <a:lvl1pPr marL="0" indent="0">
              <a:buNone/>
              <a:defRPr sz="3900"/>
            </a:lvl1pPr>
            <a:lvl2pPr marL="561670" indent="0">
              <a:buNone/>
              <a:defRPr sz="3400"/>
            </a:lvl2pPr>
            <a:lvl3pPr marL="1123340" indent="0">
              <a:buNone/>
              <a:defRPr sz="2900"/>
            </a:lvl3pPr>
            <a:lvl4pPr marL="1685011" indent="0">
              <a:buNone/>
              <a:defRPr sz="2500"/>
            </a:lvl4pPr>
            <a:lvl5pPr marL="2246681" indent="0">
              <a:buNone/>
              <a:defRPr sz="2500"/>
            </a:lvl5pPr>
            <a:lvl6pPr marL="2808351" indent="0">
              <a:buNone/>
              <a:defRPr sz="2500"/>
            </a:lvl6pPr>
            <a:lvl7pPr marL="3370021" indent="0">
              <a:buNone/>
              <a:defRPr sz="2500"/>
            </a:lvl7pPr>
            <a:lvl8pPr marL="3931691" indent="0">
              <a:buNone/>
              <a:defRPr sz="2500"/>
            </a:lvl8pPr>
            <a:lvl9pPr marL="4493362" indent="0">
              <a:buNone/>
              <a:defRPr sz="25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6082983"/>
            <a:ext cx="7132320" cy="912177"/>
          </a:xfrm>
        </p:spPr>
        <p:txBody>
          <a:bodyPr/>
          <a:lstStyle>
            <a:lvl1pPr marL="0" indent="0">
              <a:buNone/>
              <a:defRPr sz="1700"/>
            </a:lvl1pPr>
            <a:lvl2pPr marL="561670" indent="0">
              <a:buNone/>
              <a:defRPr sz="1500"/>
            </a:lvl2pPr>
            <a:lvl3pPr marL="1123340" indent="0">
              <a:buNone/>
              <a:defRPr sz="1200"/>
            </a:lvl3pPr>
            <a:lvl4pPr marL="1685011" indent="0">
              <a:buNone/>
              <a:defRPr sz="1100"/>
            </a:lvl4pPr>
            <a:lvl5pPr marL="2246681" indent="0">
              <a:buNone/>
              <a:defRPr sz="1100"/>
            </a:lvl5pPr>
            <a:lvl6pPr marL="2808351" indent="0">
              <a:buNone/>
              <a:defRPr sz="1100"/>
            </a:lvl6pPr>
            <a:lvl7pPr marL="3370021" indent="0">
              <a:buNone/>
              <a:defRPr sz="1100"/>
            </a:lvl7pPr>
            <a:lvl8pPr marL="3931691" indent="0">
              <a:buNone/>
              <a:defRPr sz="1100"/>
            </a:lvl8pPr>
            <a:lvl9pPr marL="44933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311256"/>
            <a:ext cx="10698480" cy="1295400"/>
          </a:xfrm>
          <a:prstGeom prst="rect">
            <a:avLst/>
          </a:prstGeom>
        </p:spPr>
        <p:txBody>
          <a:bodyPr vert="horz" lIns="112334" tIns="56167" rIns="112334" bIns="5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813560"/>
            <a:ext cx="10698480" cy="5129425"/>
          </a:xfrm>
          <a:prstGeom prst="rect">
            <a:avLst/>
          </a:prstGeom>
        </p:spPr>
        <p:txBody>
          <a:bodyPr vert="horz" lIns="112334" tIns="56167" rIns="112334" bIns="5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7203864"/>
            <a:ext cx="2773680" cy="413808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05ACB-03D5-43C1-AE84-694EDF7A6BA6}" type="datetimeFigureOut">
              <a:rPr lang="en-AU" smtClean="0"/>
              <a:pPr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7203864"/>
            <a:ext cx="3764280" cy="413808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7203864"/>
            <a:ext cx="2773680" cy="413808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FCB5D-EB2D-4D86-8B0D-FE5753D243E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334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1253" indent="-421253" algn="l" defTabSz="112334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2714" indent="-351044" algn="l" defTabSz="112334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404176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65846" indent="-280835" algn="l" defTabSz="112334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27516" indent="-280835" algn="l" defTabSz="112334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89186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50856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12527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74197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1670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340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8501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668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835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7002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3169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93362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570" y="1831572"/>
            <a:ext cx="554462" cy="326436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AU" sz="700" dirty="0">
                <a:solidFill>
                  <a:schemeClr val="bg1"/>
                </a:solidFill>
              </a:rPr>
              <a:t>VISI</a:t>
            </a:r>
            <a:endParaRPr lang="en-AU" sz="7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6976" y="4174232"/>
            <a:ext cx="525658" cy="343946"/>
          </a:xfrm>
          <a:prstGeom prst="rect">
            <a:avLst/>
          </a:prstGeom>
          <a:solidFill>
            <a:srgbClr val="0070C0"/>
          </a:solidFill>
        </p:spPr>
        <p:txBody>
          <a:bodyPr vert="horz" lIns="112334" tIns="56167" rIns="112334" bIns="56167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AU" sz="7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MISI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2634" y="1797968"/>
            <a:ext cx="2426670" cy="328875"/>
          </a:xfrm>
          <a:prstGeom prst="rect">
            <a:avLst/>
          </a:prstGeom>
          <a:solidFill>
            <a:srgbClr val="92D050"/>
          </a:solidFill>
        </p:spPr>
        <p:txBody>
          <a:bodyPr wrap="square" lIns="112334" tIns="56167" rIns="112334" bIns="56167" rtlCol="0">
            <a:spAutoFit/>
          </a:bodyPr>
          <a:lstStyle/>
          <a:p>
            <a:pPr algn="ctr"/>
            <a:r>
              <a:rPr lang="en-AU" sz="700" dirty="0"/>
              <a:t>TERWUJUDNYA BADAN PERADILAN MILITER DAN PERADILAN TATA USAHA NEGARAINDONESIA YANG AGUNG </a:t>
            </a:r>
            <a:endParaRPr lang="en-AU" sz="700" dirty="0"/>
          </a:p>
        </p:txBody>
      </p:sp>
      <p:sp>
        <p:nvSpPr>
          <p:cNvPr id="10" name="TextBox 9"/>
          <p:cNvSpPr txBox="1"/>
          <p:nvPr/>
        </p:nvSpPr>
        <p:spPr>
          <a:xfrm>
            <a:off x="852634" y="2158008"/>
            <a:ext cx="2426670" cy="436596"/>
          </a:xfrm>
          <a:prstGeom prst="rect">
            <a:avLst/>
          </a:prstGeom>
          <a:solidFill>
            <a:srgbClr val="FFFF00"/>
          </a:solidFill>
        </p:spPr>
        <p:txBody>
          <a:bodyPr wrap="square" lIns="112334" tIns="56167" rIns="112334" bIns="56167" rtlCol="0">
            <a:spAutoFit/>
          </a:bodyPr>
          <a:lstStyle/>
          <a:p>
            <a:pPr algn="ctr"/>
            <a:r>
              <a:rPr lang="en-AU" sz="700" dirty="0" smtClean="0"/>
              <a:t>MENJALANKAN KEKUASAAN KEHAKIMAN YANG MERDEKA UNTUK MENYELENGGARAKAN PERADILAN GUNA MENEGAKAN HUKUM DAN KEADILAN</a:t>
            </a:r>
            <a:endParaRPr lang="en-AU" sz="700" dirty="0"/>
          </a:p>
        </p:txBody>
      </p:sp>
      <p:sp>
        <p:nvSpPr>
          <p:cNvPr id="11" name="TextBox 10"/>
          <p:cNvSpPr txBox="1"/>
          <p:nvPr/>
        </p:nvSpPr>
        <p:spPr>
          <a:xfrm>
            <a:off x="831032" y="2806080"/>
            <a:ext cx="842494" cy="3288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112334" tIns="56167" rIns="112334" bIns="56167" rtlCol="0">
            <a:spAutoFit/>
          </a:bodyPr>
          <a:lstStyle/>
          <a:p>
            <a:pPr algn="ctr"/>
            <a:r>
              <a:rPr lang="en-AU" sz="700" dirty="0"/>
              <a:t>KEKUASAAN YANG MERDEKA </a:t>
            </a:r>
            <a:endParaRPr lang="en-AU" sz="700" dirty="0"/>
          </a:p>
        </p:txBody>
      </p:sp>
      <p:sp>
        <p:nvSpPr>
          <p:cNvPr id="12" name="TextBox 11"/>
          <p:cNvSpPr txBox="1"/>
          <p:nvPr/>
        </p:nvSpPr>
        <p:spPr>
          <a:xfrm>
            <a:off x="4400828" y="1726916"/>
            <a:ext cx="1501368" cy="11906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lIns="112334" tIns="56167" rIns="112334" bIns="56167" rtlCol="0">
            <a:spAutoFit/>
          </a:bodyPr>
          <a:lstStyle/>
          <a:p>
            <a:pPr algn="ctr"/>
            <a:r>
              <a:rPr lang="en-AU" sz="700" dirty="0"/>
              <a:t>NILAI-NILAI UTAMA:</a:t>
            </a:r>
          </a:p>
          <a:p>
            <a:pPr algn="ctr"/>
            <a:r>
              <a:rPr lang="en-AU" sz="700" dirty="0"/>
              <a:t>KEMANDIRIAN</a:t>
            </a:r>
          </a:p>
          <a:p>
            <a:pPr algn="ctr"/>
            <a:r>
              <a:rPr lang="en-AU" sz="700" dirty="0"/>
              <a:t>INTEGRITAS</a:t>
            </a:r>
          </a:p>
          <a:p>
            <a:pPr algn="ctr"/>
            <a:r>
              <a:rPr lang="en-AU" sz="700" dirty="0"/>
              <a:t>KEJUJURAN</a:t>
            </a:r>
          </a:p>
          <a:p>
            <a:pPr algn="ctr"/>
            <a:r>
              <a:rPr lang="en-AU" sz="700" dirty="0"/>
              <a:t>AKUNTABILITAS</a:t>
            </a:r>
          </a:p>
          <a:p>
            <a:pPr algn="ctr"/>
            <a:r>
              <a:rPr lang="en-AU" sz="700" dirty="0"/>
              <a:t>RESPONSIBILITAS</a:t>
            </a:r>
          </a:p>
          <a:p>
            <a:pPr algn="ctr"/>
            <a:r>
              <a:rPr lang="en-AU" sz="700" dirty="0"/>
              <a:t>KETERBUKAAN</a:t>
            </a:r>
          </a:p>
          <a:p>
            <a:pPr algn="ctr"/>
            <a:r>
              <a:rPr lang="en-AU" sz="700" dirty="0"/>
              <a:t>KETIDAKBERPIHAKKAN</a:t>
            </a:r>
          </a:p>
          <a:p>
            <a:pPr algn="ctr"/>
            <a:r>
              <a:rPr lang="en-AU" sz="700" dirty="0"/>
              <a:t>PERLAKUAN YANG SAMA DIHADAPAN HUKUM</a:t>
            </a:r>
            <a:endParaRPr lang="en-AU" sz="700" dirty="0"/>
          </a:p>
        </p:txBody>
      </p:sp>
      <p:sp>
        <p:nvSpPr>
          <p:cNvPr id="17" name="Down Arrow 16"/>
          <p:cNvSpPr/>
          <p:nvPr/>
        </p:nvSpPr>
        <p:spPr>
          <a:xfrm rot="16200000">
            <a:off x="3915376" y="5926426"/>
            <a:ext cx="204022" cy="180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/>
          </a:p>
        </p:txBody>
      </p:sp>
      <p:sp>
        <p:nvSpPr>
          <p:cNvPr id="18" name="Down Arrow 17"/>
          <p:cNvSpPr/>
          <p:nvPr/>
        </p:nvSpPr>
        <p:spPr>
          <a:xfrm rot="16200000">
            <a:off x="3910366" y="4623291"/>
            <a:ext cx="221249" cy="1872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1695129" y="2837245"/>
            <a:ext cx="1800200" cy="328875"/>
          </a:xfrm>
          <a:prstGeom prst="rect">
            <a:avLst/>
          </a:prstGeom>
          <a:solidFill>
            <a:srgbClr val="FFC000"/>
          </a:solidFill>
        </p:spPr>
        <p:txBody>
          <a:bodyPr wrap="square" lIns="112334" tIns="56167" rIns="112334" bIns="56167" rtlCol="0">
            <a:spAutoFit/>
          </a:bodyPr>
          <a:lstStyle/>
          <a:p>
            <a:pPr algn="ctr"/>
            <a:r>
              <a:rPr lang="en-AU" sz="700" dirty="0"/>
              <a:t>PENYELENGGARAN PERADILAN YANG JUJUR DAN ADIL</a:t>
            </a:r>
            <a:endParaRPr lang="en-AU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939043" y="5844933"/>
            <a:ext cx="2988333" cy="436596"/>
          </a:xfrm>
          <a:prstGeom prst="rect">
            <a:avLst/>
          </a:prstGeom>
          <a:solidFill>
            <a:srgbClr val="00B050"/>
          </a:solidFill>
        </p:spPr>
        <p:txBody>
          <a:bodyPr wrap="square" lIns="112334" tIns="56167" rIns="112334" bIns="56167" rtlCol="0">
            <a:spAutoFit/>
          </a:bodyPr>
          <a:lstStyle/>
          <a:p>
            <a:pPr algn="just"/>
            <a:r>
              <a:rPr lang="en-AU" sz="700" dirty="0"/>
              <a:t>BADAN  PERADILAN YANG MENJALANKAN TUGAS POKOK DAN FUNGSINYA SECARA EFEKTIF DENGAN DIDASARI KEAGUNGAN, KELUHURAN, DAN KEMULIAAN INSTITUSI</a:t>
            </a:r>
            <a:endParaRPr lang="en-AU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4226208" y="5744277"/>
            <a:ext cx="1850605" cy="5443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lIns="112334" tIns="56167" rIns="112334" bIns="56167" rtlCol="0">
            <a:spAutoFit/>
          </a:bodyPr>
          <a:lstStyle/>
          <a:p>
            <a:pPr marL="444656" indent="-444656"/>
            <a:r>
              <a:rPr lang="en-AU" sz="700" dirty="0" smtClean="0"/>
              <a:t>  HASIL :       KEPERCAYAAN MASYARAKAT, KEPUASAN </a:t>
            </a:r>
            <a:r>
              <a:rPr lang="en-AU" sz="700" dirty="0"/>
              <a:t>PENGGUNA JASA PENGADILAN, KETERJANGKAUAN PENGADILAN</a:t>
            </a:r>
            <a:endParaRPr lang="en-AU" sz="700" dirty="0"/>
          </a:p>
        </p:txBody>
      </p:sp>
      <p:sp>
        <p:nvSpPr>
          <p:cNvPr id="26" name="Down Arrow 25"/>
          <p:cNvSpPr/>
          <p:nvPr/>
        </p:nvSpPr>
        <p:spPr>
          <a:xfrm>
            <a:off x="1143067" y="2590056"/>
            <a:ext cx="26402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 sz="700" dirty="0" smtClean="0"/>
          </a:p>
          <a:p>
            <a:pPr algn="ctr"/>
            <a:endParaRPr lang="en-AU" sz="7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62981" y="5883914"/>
            <a:ext cx="525658" cy="289570"/>
          </a:xfrm>
          <a:prstGeom prst="rect">
            <a:avLst/>
          </a:prstGeom>
          <a:solidFill>
            <a:srgbClr val="002060"/>
          </a:solidFill>
        </p:spPr>
        <p:txBody>
          <a:bodyPr vert="horz" lIns="112334" tIns="56167" rIns="112334" bIns="56167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AU" sz="7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STRATEGI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43400" y="4313700"/>
            <a:ext cx="2016224" cy="43659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lIns="112334" tIns="56167" rIns="112334" bIns="56167" rtlCol="0">
            <a:spAutoFit/>
          </a:bodyPr>
          <a:lstStyle/>
          <a:p>
            <a:pPr algn="ctr"/>
            <a:r>
              <a:rPr lang="en-AU" sz="700" dirty="0"/>
              <a:t>TUJUAN PENYELENGGARAAN PERADILAN:</a:t>
            </a:r>
          </a:p>
          <a:p>
            <a:pPr algn="ctr"/>
            <a:r>
              <a:rPr lang="en-AU" sz="700" dirty="0"/>
              <a:t>TEGAKNYA HUKUM</a:t>
            </a:r>
          </a:p>
          <a:p>
            <a:pPr algn="ctr"/>
            <a:r>
              <a:rPr lang="en-AU" sz="700" dirty="0"/>
              <a:t>DAN KEADILAN</a:t>
            </a:r>
            <a:endParaRPr lang="en-AU" sz="700" dirty="0"/>
          </a:p>
        </p:txBody>
      </p:sp>
      <p:sp>
        <p:nvSpPr>
          <p:cNvPr id="30" name="TextBox 29"/>
          <p:cNvSpPr txBox="1"/>
          <p:nvPr/>
        </p:nvSpPr>
        <p:spPr>
          <a:xfrm>
            <a:off x="4143400" y="4745748"/>
            <a:ext cx="2016224" cy="43659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lIns="112334" tIns="56167" rIns="112334" bIns="56167" rtlCol="0">
            <a:spAutoFit/>
          </a:bodyPr>
          <a:lstStyle/>
          <a:p>
            <a:pPr algn="ctr"/>
            <a:r>
              <a:rPr lang="en-AU" sz="700" dirty="0"/>
              <a:t>PENGAKUAN, JAMINAN, PERLINDUNGAN DAN KEPASTIAN HUKUM YANG ADIL BAGI SETIAP ORANG</a:t>
            </a:r>
            <a:endParaRPr lang="en-AU" sz="700" dirty="0"/>
          </a:p>
        </p:txBody>
      </p:sp>
      <p:sp>
        <p:nvSpPr>
          <p:cNvPr id="31" name="Up-Down Arrow 30"/>
          <p:cNvSpPr/>
          <p:nvPr/>
        </p:nvSpPr>
        <p:spPr>
          <a:xfrm>
            <a:off x="4985893" y="3065309"/>
            <a:ext cx="331237" cy="82089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/>
          </a:p>
        </p:txBody>
      </p:sp>
      <p:sp>
        <p:nvSpPr>
          <p:cNvPr id="32" name="Up-Down Arrow 31"/>
          <p:cNvSpPr/>
          <p:nvPr/>
        </p:nvSpPr>
        <p:spPr>
          <a:xfrm rot="5400000">
            <a:off x="3686396" y="1878885"/>
            <a:ext cx="287544" cy="66967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/>
          </a:p>
        </p:txBody>
      </p:sp>
      <p:sp>
        <p:nvSpPr>
          <p:cNvPr id="37" name="Down Arrow 36"/>
          <p:cNvSpPr/>
          <p:nvPr/>
        </p:nvSpPr>
        <p:spPr>
          <a:xfrm rot="5400000">
            <a:off x="6167811" y="4619696"/>
            <a:ext cx="221251" cy="1944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908554"/>
              </p:ext>
            </p:extLst>
          </p:nvPr>
        </p:nvGraphicFramePr>
        <p:xfrm>
          <a:off x="1047056" y="295401"/>
          <a:ext cx="9937104" cy="494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7104"/>
              </a:tblGrid>
              <a:tr h="494455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 smtClean="0"/>
                        <a:t>PETA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baseline="0" dirty="0" smtClean="0"/>
                        <a:t>BISNIS PROSES MAHKAMAH AGUNG RI</a:t>
                      </a:r>
                      <a:endParaRPr lang="en-AU" sz="1200" dirty="0"/>
                    </a:p>
                  </a:txBody>
                  <a:tcPr marL="118872" marR="118872" marT="51816" marB="51816"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046337"/>
              </p:ext>
            </p:extLst>
          </p:nvPr>
        </p:nvGraphicFramePr>
        <p:xfrm>
          <a:off x="6404258" y="2878305"/>
          <a:ext cx="1843598" cy="3312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44"/>
                <a:gridCol w="1580454"/>
              </a:tblGrid>
              <a:tr h="379240">
                <a:tc rowSpan="8"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PROGRAM KEGIATAN MAHKAMAH AGUNG RI</a:t>
                      </a:r>
                      <a:endParaRPr lang="en-US" sz="800" b="0" dirty="0"/>
                    </a:p>
                  </a:txBody>
                  <a:tcPr marL="118872" marR="118872" marT="51816" marB="51816" vert="vert27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b="0" baseline="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AU" sz="700" b="0" baseline="0" dirty="0" err="1" smtClean="0">
                          <a:solidFill>
                            <a:schemeClr val="tx1"/>
                          </a:solidFill>
                        </a:rPr>
                        <a:t>penyelesaian</a:t>
                      </a:r>
                      <a:r>
                        <a:rPr lang="en-AU" sz="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sz="700" b="0" baseline="0" dirty="0" err="1" smtClean="0">
                          <a:solidFill>
                            <a:schemeClr val="tx1"/>
                          </a:solidFill>
                        </a:rPr>
                        <a:t>perkara</a:t>
                      </a:r>
                      <a:r>
                        <a:rPr lang="en-AU" sz="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sz="700" b="0" baseline="0" dirty="0" err="1" smtClean="0">
                          <a:solidFill>
                            <a:schemeClr val="tx1"/>
                          </a:solidFill>
                        </a:rPr>
                        <a:t>Mahkamah</a:t>
                      </a:r>
                      <a:r>
                        <a:rPr lang="en-AU" sz="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sz="700" b="0" baseline="0" dirty="0" err="1" smtClean="0">
                          <a:solidFill>
                            <a:schemeClr val="tx1"/>
                          </a:solidFill>
                        </a:rPr>
                        <a:t>Agung</a:t>
                      </a:r>
                      <a:r>
                        <a:rPr lang="en-AU" sz="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sz="700" b="0" baseline="0" dirty="0" smtClean="0">
                          <a:solidFill>
                            <a:schemeClr val="tx1"/>
                          </a:solidFill>
                        </a:rPr>
                        <a:t>RI</a:t>
                      </a:r>
                    </a:p>
                  </a:txBody>
                  <a:tcPr marL="118872" marR="118872" marT="51816" marB="5181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baseline="0" dirty="0" smtClean="0"/>
                        <a:t>Program </a:t>
                      </a:r>
                      <a:r>
                        <a:rPr lang="en-AU" sz="700" baseline="0" dirty="0" err="1" smtClean="0"/>
                        <a:t>peningkatan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manajemen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Umum</a:t>
                      </a:r>
                      <a:endParaRPr lang="en-AU" sz="700" baseline="0" dirty="0" smtClean="0"/>
                    </a:p>
                  </a:txBody>
                  <a:tcPr marL="118872" marR="118872" marT="51816" marB="5181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1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700" baseline="0" dirty="0" smtClean="0"/>
                        <a:t>Program </a:t>
                      </a:r>
                      <a:r>
                        <a:rPr lang="en-AU" sz="700" baseline="0" dirty="0" err="1" smtClean="0"/>
                        <a:t>peningkatan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manajemen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Agama</a:t>
                      </a:r>
                      <a:endParaRPr lang="en-AU" sz="700" baseline="0" dirty="0" smtClean="0"/>
                    </a:p>
                  </a:txBody>
                  <a:tcPr marL="118872" marR="118872" marT="51816" marB="51816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75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baseline="0" dirty="0" smtClean="0"/>
                        <a:t>Program </a:t>
                      </a:r>
                      <a:r>
                        <a:rPr lang="en-AU" sz="700" baseline="0" dirty="0" err="1" smtClean="0"/>
                        <a:t>peningkatan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manajemen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Peradilan</a:t>
                      </a:r>
                      <a:r>
                        <a:rPr lang="en-AU" sz="700" baseline="0" dirty="0" smtClean="0"/>
                        <a:t>  </a:t>
                      </a:r>
                      <a:r>
                        <a:rPr lang="en-AU" sz="700" baseline="0" dirty="0" err="1" smtClean="0"/>
                        <a:t>Miter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 </a:t>
                      </a:r>
                      <a:r>
                        <a:rPr lang="en-AU" sz="700" baseline="0" dirty="0" smtClean="0"/>
                        <a:t>TUN</a:t>
                      </a:r>
                    </a:p>
                  </a:txBody>
                  <a:tcPr marL="118872" marR="118872" marT="51816" marB="5181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 baseline="0" dirty="0" smtClean="0"/>
                        <a:t>Program  </a:t>
                      </a:r>
                      <a:r>
                        <a:rPr lang="en-AU" sz="700" baseline="0" dirty="0" err="1" smtClean="0"/>
                        <a:t>Dukungan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Manajemen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dan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Pelaksanaan</a:t>
                      </a:r>
                      <a:r>
                        <a:rPr lang="en-AU" sz="700" baseline="0" dirty="0" smtClean="0"/>
                        <a:t>  </a:t>
                      </a:r>
                      <a:r>
                        <a:rPr lang="en-AU" sz="700" baseline="0" dirty="0" err="1" smtClean="0"/>
                        <a:t>tugas</a:t>
                      </a:r>
                      <a:r>
                        <a:rPr lang="en-AU" sz="700" baseline="0" dirty="0" smtClean="0"/>
                        <a:t> </a:t>
                      </a:r>
                      <a:r>
                        <a:rPr lang="en-AU" sz="700" baseline="0" dirty="0" err="1" smtClean="0"/>
                        <a:t>teknis</a:t>
                      </a:r>
                      <a:r>
                        <a:rPr lang="en-AU" sz="700" baseline="0" dirty="0" smtClean="0"/>
                        <a:t> (BUA)</a:t>
                      </a:r>
                      <a:endParaRPr lang="en-AU" sz="700" baseline="0" dirty="0" smtClean="0"/>
                    </a:p>
                  </a:txBody>
                  <a:tcPr marL="118872" marR="118872" marT="51816" marB="5181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Program </a:t>
                      </a:r>
                      <a:r>
                        <a:rPr lang="en-US" sz="700" dirty="0" err="1" smtClean="0"/>
                        <a:t>peningkatan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sarana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dan</a:t>
                      </a:r>
                      <a:r>
                        <a:rPr lang="en-US" sz="700" baseline="0" dirty="0" smtClean="0"/>
                        <a:t>  </a:t>
                      </a:r>
                      <a:r>
                        <a:rPr lang="en-US" sz="700" baseline="0" dirty="0" err="1" smtClean="0"/>
                        <a:t>prasarana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aparatur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Mahkamah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Agung</a:t>
                      </a:r>
                      <a:r>
                        <a:rPr lang="en-US" sz="700" baseline="0" dirty="0" smtClean="0"/>
                        <a:t> RI  (BUA)</a:t>
                      </a:r>
                      <a:endParaRPr lang="en-US" sz="700" dirty="0"/>
                    </a:p>
                  </a:txBody>
                  <a:tcPr marL="118872" marR="118872" marT="51816" marB="51816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24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Program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pengawasan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dan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peningkatan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akuntabilitas</a:t>
                      </a:r>
                      <a:r>
                        <a:rPr lang="en-US" sz="700" baseline="0" dirty="0" smtClean="0"/>
                        <a:t>  </a:t>
                      </a:r>
                      <a:r>
                        <a:rPr lang="en-US" sz="700" baseline="0" dirty="0" err="1" smtClean="0"/>
                        <a:t>aparatur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Mahkamah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Agung</a:t>
                      </a:r>
                      <a:r>
                        <a:rPr lang="en-US" sz="700" baseline="0" dirty="0" smtClean="0"/>
                        <a:t> RI (BAWAS)</a:t>
                      </a:r>
                      <a:endParaRPr lang="en-US" sz="700" dirty="0"/>
                    </a:p>
                  </a:txBody>
                  <a:tcPr marL="118872" marR="118872" marT="51816" marB="51816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996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Program </a:t>
                      </a:r>
                      <a:r>
                        <a:rPr lang="en-US" sz="700" dirty="0" err="1" smtClean="0"/>
                        <a:t>Pendidikan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dan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Pelatihan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Aparatur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Mahkamah</a:t>
                      </a:r>
                      <a:r>
                        <a:rPr lang="en-US" sz="700" baseline="0" dirty="0" smtClean="0"/>
                        <a:t> </a:t>
                      </a:r>
                      <a:r>
                        <a:rPr lang="en-US" sz="700" baseline="0" dirty="0" err="1" smtClean="0"/>
                        <a:t>Agung</a:t>
                      </a:r>
                      <a:r>
                        <a:rPr lang="en-US" sz="700" baseline="0" dirty="0" smtClean="0"/>
                        <a:t> RI (BALITBANG DIKLAT KUMDIL MA-RI)</a:t>
                      </a:r>
                      <a:endParaRPr lang="en-US" sz="700" dirty="0" smtClean="0"/>
                    </a:p>
                    <a:p>
                      <a:pPr algn="ctr"/>
                      <a:endParaRPr lang="en-US" sz="700" dirty="0"/>
                    </a:p>
                  </a:txBody>
                  <a:tcPr marL="118872" marR="118872" marT="51816" marB="51816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82622"/>
              </p:ext>
            </p:extLst>
          </p:nvPr>
        </p:nvGraphicFramePr>
        <p:xfrm>
          <a:off x="888639" y="3468768"/>
          <a:ext cx="3053060" cy="228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852"/>
                <a:gridCol w="1872208"/>
              </a:tblGrid>
              <a:tr h="880872">
                <a:tc rowSpan="3"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sz="700" dirty="0" smtClean="0"/>
                        <a:t>MENJAGA KEMANDIRIAN BADAN PERADILAN </a:t>
                      </a:r>
                      <a:endParaRPr lang="en-US" sz="700" dirty="0"/>
                    </a:p>
                  </a:txBody>
                  <a:tcPr marL="118872" marR="118872" marT="51816" marB="5181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MEMBERIKAN</a:t>
                      </a:r>
                      <a:r>
                        <a:rPr lang="en-US" sz="700" baseline="0" dirty="0" smtClean="0"/>
                        <a:t> PELAYANAN HUKUM YANG BERKEADILAN KEPADA PENCARI KEADILAN </a:t>
                      </a:r>
                      <a:endParaRPr lang="en-US" sz="700" dirty="0"/>
                    </a:p>
                  </a:txBody>
                  <a:tcPr marL="118872" marR="118872" marT="51816" marB="51816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14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MENINGKATKAN KUALITAS KEPEMIMIPINAN BADAN PERADILAN</a:t>
                      </a:r>
                      <a:endParaRPr lang="en-US" sz="700" dirty="0"/>
                    </a:p>
                  </a:txBody>
                  <a:tcPr marL="118872" marR="118872" marT="51816" marB="51816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2542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MENINGKATKAN KREDINILITAS</a:t>
                      </a:r>
                      <a:r>
                        <a:rPr lang="en-US" sz="700" baseline="0" dirty="0" smtClean="0"/>
                        <a:t> DAN TRANSPARANSI BADAN PERADILAN</a:t>
                      </a:r>
                      <a:endParaRPr lang="en-US" sz="700" dirty="0"/>
                    </a:p>
                  </a:txBody>
                  <a:tcPr marL="118872" marR="118872" marT="51816" marB="51816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039358"/>
              </p:ext>
            </p:extLst>
          </p:nvPr>
        </p:nvGraphicFramePr>
        <p:xfrm>
          <a:off x="8552096" y="1446317"/>
          <a:ext cx="2952328" cy="561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296144"/>
              </a:tblGrid>
              <a:tr h="450536"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FUNGSI</a:t>
                      </a:r>
                      <a:endParaRPr lang="en-US" sz="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" dirty="0" smtClean="0"/>
                        <a:t>TUGAS</a:t>
                      </a:r>
                      <a:endParaRPr lang="en-US" sz="500" dirty="0"/>
                    </a:p>
                  </a:txBody>
                  <a:tcPr anchor="ctr"/>
                </a:tc>
              </a:tr>
              <a:tr h="743666">
                <a:tc>
                  <a:txBody>
                    <a:bodyPr/>
                    <a:lstStyle/>
                    <a:p>
                      <a:pPr algn="just"/>
                      <a:r>
                        <a:rPr lang="en-US" sz="500" dirty="0" smtClean="0"/>
                        <a:t>FUNGSI PERADILAN</a:t>
                      </a:r>
                    </a:p>
                    <a:p>
                      <a:pPr algn="just"/>
                      <a:r>
                        <a:rPr lang="en-US" sz="500" dirty="0" err="1" smtClean="0"/>
                        <a:t>Fungsi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ialah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hak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uji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materiil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yaitu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wewenang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menguji</a:t>
                      </a:r>
                      <a:r>
                        <a:rPr lang="en-US" sz="500" dirty="0" smtClean="0"/>
                        <a:t>/</a:t>
                      </a:r>
                      <a:r>
                        <a:rPr lang="en-US" sz="500" dirty="0" err="1" smtClean="0"/>
                        <a:t>menilai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secara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materiil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peraturan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perundangan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dibawah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tentang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hal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apakah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suatu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peraturan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ditinjau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dari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isinya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materinya</a:t>
                      </a:r>
                      <a:r>
                        <a:rPr lang="en-US" sz="500" dirty="0" smtClean="0"/>
                        <a:t>) </a:t>
                      </a:r>
                      <a:r>
                        <a:rPr lang="en-US" sz="500" dirty="0" err="1" smtClean="0"/>
                        <a:t>bertentangan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peraturan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dari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tingkat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lebih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tinggi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31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Nomor</a:t>
                      </a:r>
                      <a:r>
                        <a:rPr lang="en-US" sz="500" dirty="0" smtClean="0"/>
                        <a:t> 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1985).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00" dirty="0" err="1" smtClean="0"/>
                        <a:t>Sebagai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Pengadilan</a:t>
                      </a:r>
                      <a:r>
                        <a:rPr lang="en-US" sz="500" dirty="0" smtClean="0"/>
                        <a:t> Negara </a:t>
                      </a:r>
                      <a:r>
                        <a:rPr lang="en-US" sz="500" dirty="0" err="1" smtClean="0"/>
                        <a:t>Tertinggi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merupakan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pengadilan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kasasi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bertugas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membina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keseragaman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penerapan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hukum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melalui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putusan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kasasi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peninjauan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kembali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menjaga</a:t>
                      </a:r>
                      <a:r>
                        <a:rPr lang="en-US" sz="500" dirty="0" smtClean="0"/>
                        <a:t> agar </a:t>
                      </a:r>
                      <a:r>
                        <a:rPr lang="en-US" sz="500" dirty="0" err="1" smtClean="0"/>
                        <a:t>semua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hukum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diseluruh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wilayah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negara</a:t>
                      </a:r>
                      <a:r>
                        <a:rPr lang="en-US" sz="500" dirty="0" smtClean="0"/>
                        <a:t> RI </a:t>
                      </a:r>
                      <a:r>
                        <a:rPr lang="en-US" sz="500" dirty="0" err="1" smtClean="0"/>
                        <a:t>diterapkan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secara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adil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tepat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bena</a:t>
                      </a:r>
                      <a:endParaRPr lang="en-US" sz="5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0536">
                <a:tc>
                  <a:txBody>
                    <a:bodyPr/>
                    <a:lstStyle/>
                    <a:p>
                      <a:pPr algn="just"/>
                      <a:r>
                        <a:rPr lang="en-US" sz="500" dirty="0" smtClean="0"/>
                        <a:t>FUNGSI </a:t>
                      </a:r>
                      <a:r>
                        <a:rPr lang="en-US" sz="500" dirty="0" smtClean="0"/>
                        <a:t>PENGAWASAN  </a:t>
                      </a:r>
                    </a:p>
                    <a:p>
                      <a:pPr algn="just"/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melakukan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pengawasan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tertinggi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terhadap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jalannya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di </a:t>
                      </a:r>
                      <a:r>
                        <a:rPr lang="en-US" sz="500" dirty="0" err="1" smtClean="0"/>
                        <a:t>semua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lingkungan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tujuan</a:t>
                      </a:r>
                      <a:r>
                        <a:rPr lang="en-US" sz="500" dirty="0" smtClean="0"/>
                        <a:t> agar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dilakukan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Pengadilan-pengadilan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diselenggarakan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seksama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wajar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berpedoman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azas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sederhana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cepat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biaya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ringan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tanpa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mengurangi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kebebasan</a:t>
                      </a:r>
                      <a:r>
                        <a:rPr lang="en-US" sz="500" dirty="0" smtClean="0"/>
                        <a:t> Hakim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memeriksa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memutuskan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perkara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4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10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Ketentuan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Pokok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Kekuasaan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Nomor</a:t>
                      </a:r>
                      <a:r>
                        <a:rPr lang="en-US" sz="500" dirty="0" smtClean="0"/>
                        <a:t> 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1970)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00" dirty="0" err="1" smtClean="0"/>
                        <a:t>Terhadap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pekerjaan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Pengadilan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tingkah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laku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para</a:t>
                      </a:r>
                      <a:r>
                        <a:rPr lang="en-US" sz="500" dirty="0" smtClean="0"/>
                        <a:t> Hakim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perbuatan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Pejabat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Pengadilan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menjalankan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tugas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berkaitan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pelaksanaan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tugas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pokok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Kekuasaan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Kehakiman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yakni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hal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menerima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memeriksa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mengadili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menyelesaikan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setiap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perkara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diajukan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kepadanya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meminta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keterangan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tentang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hal-hal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bersangkutan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teknis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serta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memberi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peringatan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teguran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petunjuk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diperlukan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tanpa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mengurangi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kebebasan</a:t>
                      </a:r>
                      <a:r>
                        <a:rPr lang="en-US" sz="500" dirty="0" smtClean="0"/>
                        <a:t> Hakim </a:t>
                      </a:r>
                      <a:endParaRPr lang="en-US" sz="5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0536"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baseline="0" dirty="0" smtClean="0"/>
                        <a:t>FUNGSI MENGATUR </a:t>
                      </a:r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baseline="0" dirty="0" err="1" smtClean="0"/>
                        <a:t>mengatur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lebih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lanjut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hal-hal</a:t>
                      </a:r>
                      <a:r>
                        <a:rPr lang="en-US" sz="500" baseline="0" dirty="0" smtClean="0"/>
                        <a:t> yang </a:t>
                      </a:r>
                      <a:r>
                        <a:rPr lang="en-US" sz="500" baseline="0" dirty="0" err="1" smtClean="0"/>
                        <a:t>diperlukan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bagi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kelancaran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penyelenggaraan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peradilan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apabila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terdapat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hal-hal</a:t>
                      </a:r>
                      <a:r>
                        <a:rPr lang="en-US" sz="500" baseline="0" dirty="0" smtClean="0"/>
                        <a:t> yang </a:t>
                      </a:r>
                      <a:r>
                        <a:rPr lang="en-US" sz="500" baseline="0" dirty="0" err="1" smtClean="0"/>
                        <a:t>belum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cukup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diatur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dalam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Undang-undang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tentang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Mahkamah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Agung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sebagai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pelengkap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untuk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mengisi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kekurangan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atau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kekosongan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hukum</a:t>
                      </a:r>
                      <a:r>
                        <a:rPr lang="en-US" sz="500" baseline="0" dirty="0" smtClean="0"/>
                        <a:t> yang </a:t>
                      </a:r>
                      <a:r>
                        <a:rPr lang="en-US" sz="500" baseline="0" dirty="0" err="1" smtClean="0"/>
                        <a:t>diperlukan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bagi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kelancaran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penyelenggaraan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peradilan</a:t>
                      </a:r>
                      <a:endParaRPr lang="en-US" sz="500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00" dirty="0" err="1" smtClean="0"/>
                        <a:t>Tugas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mengatur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dirty="0" err="1" smtClean="0"/>
                        <a:t>membuat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peraturan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acara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sendiri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bilamana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dianggap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perlu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untuk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mencukupi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hukum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acara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sudah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diatur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Undang-undang</a:t>
                      </a:r>
                      <a:endParaRPr lang="en-US" sz="5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0536"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smtClean="0"/>
                        <a:t>FUNGSI </a:t>
                      </a:r>
                      <a:r>
                        <a:rPr lang="en-US" sz="500" dirty="0" smtClean="0"/>
                        <a:t>NASEHAT </a:t>
                      </a:r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memberikan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nasihat-nasihat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atau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pertimbangan-pertimbangan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bidang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hukum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Lembaga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Tinggi</a:t>
                      </a:r>
                      <a:r>
                        <a:rPr lang="en-US" sz="500" dirty="0" smtClean="0"/>
                        <a:t> Negara lain (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37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No.14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1985).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memberikan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nasihat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Presiden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selaku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Kepala</a:t>
                      </a:r>
                      <a:r>
                        <a:rPr lang="en-US" sz="500" dirty="0" smtClean="0"/>
                        <a:t> Negara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rangka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pemberian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atau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penolakan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grasi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35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No.14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1985). </a:t>
                      </a:r>
                      <a:r>
                        <a:rPr lang="en-US" sz="500" dirty="0" err="1" smtClean="0"/>
                        <a:t>Selanjutnya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Perubahan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Pertama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Dasar</a:t>
                      </a:r>
                      <a:r>
                        <a:rPr lang="en-US" sz="500" dirty="0" smtClean="0"/>
                        <a:t> Negara RI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1945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14 </a:t>
                      </a:r>
                      <a:r>
                        <a:rPr lang="en-US" sz="500" dirty="0" err="1" smtClean="0"/>
                        <a:t>Ayat</a:t>
                      </a:r>
                      <a:r>
                        <a:rPr lang="en-US" sz="500" dirty="0" smtClean="0"/>
                        <a:t> (1),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diberikan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kewenangan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untuk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memberikan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pertimbangan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Presiden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selaku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Kepala</a:t>
                      </a:r>
                      <a:r>
                        <a:rPr lang="en-US" sz="500" dirty="0" smtClean="0"/>
                        <a:t> Negara </a:t>
                      </a:r>
                      <a:r>
                        <a:rPr lang="en-US" sz="500" dirty="0" err="1" smtClean="0"/>
                        <a:t>selain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grasi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juga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rehabilitasi</a:t>
                      </a:r>
                      <a:r>
                        <a:rPr lang="en-US" sz="500" dirty="0" smtClean="0"/>
                        <a:t>. </a:t>
                      </a:r>
                      <a:r>
                        <a:rPr lang="en-US" sz="500" dirty="0" err="1" smtClean="0"/>
                        <a:t>Namun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demikian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memberikan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pertimbangan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hukum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mengenai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rehabilitasi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sampai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saat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ini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belum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peraturan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perundang-undangan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mengatur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pelaksanaannya</a:t>
                      </a:r>
                      <a:endParaRPr lang="en-US" sz="500" dirty="0" smtClean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berwenang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meminta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keterangan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dari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memberi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petunjuk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pengadilan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disemua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lingkunga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rangka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pelaksanaan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ketentuan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25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No.14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1970 </a:t>
                      </a:r>
                      <a:r>
                        <a:rPr lang="en-US" sz="500" dirty="0" err="1" smtClean="0"/>
                        <a:t>tentang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Ketentuan-ketentuan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Pokok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Kekuasaan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Kehakiman</a:t>
                      </a:r>
                      <a:endParaRPr lang="en-US" sz="5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50536"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smtClean="0"/>
                        <a:t>FUNGSI </a:t>
                      </a:r>
                      <a:r>
                        <a:rPr lang="en-US" sz="500" dirty="0" smtClean="0"/>
                        <a:t>ADMINISTRATIF  </a:t>
                      </a:r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err="1" smtClean="0"/>
                        <a:t>Badan-badan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Umum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Agama,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Militer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Tata Usaha Negara) </a:t>
                      </a:r>
                      <a:r>
                        <a:rPr lang="en-US" sz="500" dirty="0" err="1" smtClean="0"/>
                        <a:t>sebagaimana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dimaksud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10 </a:t>
                      </a:r>
                      <a:r>
                        <a:rPr lang="en-US" sz="500" dirty="0" err="1" smtClean="0"/>
                        <a:t>Ayat</a:t>
                      </a:r>
                      <a:r>
                        <a:rPr lang="en-US" sz="500" dirty="0" smtClean="0"/>
                        <a:t> (1)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No.14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1970 </a:t>
                      </a:r>
                      <a:r>
                        <a:rPr lang="en-US" sz="500" dirty="0" err="1" smtClean="0"/>
                        <a:t>secara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organisatoris</a:t>
                      </a:r>
                      <a:r>
                        <a:rPr lang="en-US" sz="500" dirty="0" smtClean="0"/>
                        <a:t>, administrative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finansial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sampai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saat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ini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masih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berada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dibawah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Departemen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bersangkutan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walaupun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menurut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11 (1)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Nomor</a:t>
                      </a:r>
                      <a:r>
                        <a:rPr lang="en-US" sz="500" dirty="0" smtClean="0"/>
                        <a:t> 35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1999 </a:t>
                      </a:r>
                      <a:r>
                        <a:rPr lang="en-US" sz="500" dirty="0" err="1" smtClean="0"/>
                        <a:t>sudah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dialihkan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dibawah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kekuasaan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endParaRPr lang="en-US" sz="5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berwenang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mengatur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tugas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serta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tanggung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jawab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susunan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organisasi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tata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kerja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Kepaniteraan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Pengadilan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No. 35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1999 </a:t>
                      </a:r>
                      <a:r>
                        <a:rPr lang="en-US" sz="500" dirty="0" err="1" smtClean="0"/>
                        <a:t>tentang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Perubahan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Atas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No.14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1970 </a:t>
                      </a:r>
                      <a:r>
                        <a:rPr lang="en-US" sz="500" dirty="0" err="1" smtClean="0"/>
                        <a:t>tentang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Ketentuan-ketentuan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Pokok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Kekuasaan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Kehakiman</a:t>
                      </a:r>
                      <a:r>
                        <a:rPr lang="en-US" sz="500" dirty="0" smtClean="0"/>
                        <a:t>)</a:t>
                      </a:r>
                      <a:endParaRPr lang="en-US" sz="5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0536">
                <a:tc gridSpan="2"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smtClean="0"/>
                        <a:t>FUNGSI </a:t>
                      </a:r>
                      <a:r>
                        <a:rPr lang="en-US" sz="500" dirty="0" smtClean="0"/>
                        <a:t>LAIN-LAIN  </a:t>
                      </a:r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err="1" smtClean="0"/>
                        <a:t>Selain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tugas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pokok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untuk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menerima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memeriksa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mengadili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serta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menyelesaikan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setiap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perkara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diajukan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kepadanya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berdasar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2 </a:t>
                      </a:r>
                      <a:r>
                        <a:rPr lang="en-US" sz="500" dirty="0" err="1" smtClean="0"/>
                        <a:t>ayat</a:t>
                      </a:r>
                      <a:r>
                        <a:rPr lang="en-US" sz="500" dirty="0" smtClean="0"/>
                        <a:t> (2)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Nomor</a:t>
                      </a:r>
                      <a:r>
                        <a:rPr lang="en-US" sz="500" dirty="0" smtClean="0"/>
                        <a:t> 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1970 </a:t>
                      </a:r>
                      <a:r>
                        <a:rPr lang="en-US" sz="500" dirty="0" err="1" smtClean="0"/>
                        <a:t>serta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38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Nomor</a:t>
                      </a:r>
                      <a:r>
                        <a:rPr lang="en-US" sz="500" dirty="0" smtClean="0"/>
                        <a:t> 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1985,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dapat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diserahi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tugas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kewenangan</a:t>
                      </a:r>
                      <a:r>
                        <a:rPr lang="en-US" sz="500" dirty="0" smtClean="0"/>
                        <a:t> lain </a:t>
                      </a:r>
                      <a:r>
                        <a:rPr lang="en-US" sz="500" dirty="0" err="1" smtClean="0"/>
                        <a:t>berdasarkan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Undang-undang</a:t>
                      </a:r>
                      <a:endParaRPr lang="en-US" sz="5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n-US" sz="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Down Arrow 39"/>
          <p:cNvSpPr/>
          <p:nvPr/>
        </p:nvSpPr>
        <p:spPr>
          <a:xfrm>
            <a:off x="1143067" y="3134955"/>
            <a:ext cx="26402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 sz="700" dirty="0" smtClean="0"/>
          </a:p>
          <a:p>
            <a:pPr algn="ctr"/>
            <a:endParaRPr lang="en-AU" sz="700" dirty="0"/>
          </a:p>
        </p:txBody>
      </p:sp>
      <p:sp>
        <p:nvSpPr>
          <p:cNvPr id="41" name="Down Arrow 40"/>
          <p:cNvSpPr/>
          <p:nvPr/>
        </p:nvSpPr>
        <p:spPr>
          <a:xfrm>
            <a:off x="2568468" y="2616078"/>
            <a:ext cx="26402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 sz="700" dirty="0" smtClean="0"/>
          </a:p>
          <a:p>
            <a:pPr algn="ctr"/>
            <a:endParaRPr lang="en-AU" sz="700" dirty="0"/>
          </a:p>
        </p:txBody>
      </p:sp>
      <p:sp>
        <p:nvSpPr>
          <p:cNvPr id="42" name="Down Arrow 41"/>
          <p:cNvSpPr/>
          <p:nvPr/>
        </p:nvSpPr>
        <p:spPr>
          <a:xfrm>
            <a:off x="2583227" y="3166120"/>
            <a:ext cx="26402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 sz="700" dirty="0" smtClean="0"/>
          </a:p>
          <a:p>
            <a:pPr algn="ctr"/>
            <a:endParaRPr lang="en-AU" sz="700" dirty="0"/>
          </a:p>
        </p:txBody>
      </p:sp>
      <p:sp>
        <p:nvSpPr>
          <p:cNvPr id="43" name="Down Arrow 42"/>
          <p:cNvSpPr/>
          <p:nvPr/>
        </p:nvSpPr>
        <p:spPr>
          <a:xfrm rot="16200000">
            <a:off x="6129625" y="5926425"/>
            <a:ext cx="204022" cy="180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/>
          </a:p>
        </p:txBody>
      </p:sp>
      <p:sp>
        <p:nvSpPr>
          <p:cNvPr id="44" name="Down Arrow 43"/>
          <p:cNvSpPr/>
          <p:nvPr/>
        </p:nvSpPr>
        <p:spPr>
          <a:xfrm rot="5400000">
            <a:off x="8244106" y="4535750"/>
            <a:ext cx="295531" cy="288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334" tIns="56167" rIns="112334" bIns="56167" rtlCol="0" anchor="ctr"/>
          <a:lstStyle/>
          <a:p>
            <a:pPr algn="ctr"/>
            <a:endParaRPr lang="en-AU"/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246672"/>
              </p:ext>
            </p:extLst>
          </p:nvPr>
        </p:nvGraphicFramePr>
        <p:xfrm>
          <a:off x="8535887" y="966212"/>
          <a:ext cx="2952328" cy="641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296144"/>
              </a:tblGrid>
              <a:tr h="2705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TUGAS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FUNGSI</a:t>
                      </a:r>
                      <a:endParaRPr lang="en-US" sz="1200" dirty="0"/>
                    </a:p>
                  </a:txBody>
                  <a:tcPr anchor="ctr"/>
                </a:tc>
              </a:tr>
              <a:tr h="841859"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err="1" smtClean="0"/>
                        <a:t>Sebagai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Pengadilan</a:t>
                      </a:r>
                      <a:r>
                        <a:rPr lang="en-US" sz="600" dirty="0" smtClean="0"/>
                        <a:t> Negara </a:t>
                      </a:r>
                      <a:r>
                        <a:rPr lang="en-US" sz="600" dirty="0" err="1" smtClean="0"/>
                        <a:t>Tertinggi</a:t>
                      </a:r>
                      <a:r>
                        <a:rPr lang="en-US" sz="600" dirty="0" smtClean="0"/>
                        <a:t>, </a:t>
                      </a:r>
                      <a:r>
                        <a:rPr lang="en-US" sz="600" dirty="0" err="1" smtClean="0"/>
                        <a:t>Mahkamah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Agung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merupakan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pengadilan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kasasi</a:t>
                      </a:r>
                      <a:r>
                        <a:rPr lang="en-US" sz="600" dirty="0" smtClean="0"/>
                        <a:t> yang </a:t>
                      </a:r>
                      <a:r>
                        <a:rPr lang="en-US" sz="600" dirty="0" err="1" smtClean="0"/>
                        <a:t>bertugas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membina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keseragaman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dalam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penerapan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hukum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melalui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putusan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kasasi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peninjauan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kembali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menjaga</a:t>
                      </a:r>
                      <a:r>
                        <a:rPr lang="en-US" sz="600" dirty="0" smtClean="0"/>
                        <a:t> agar </a:t>
                      </a:r>
                      <a:r>
                        <a:rPr lang="en-US" sz="600" dirty="0" err="1" smtClean="0"/>
                        <a:t>semua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hukum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undang-undang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diseluruh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wilayah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negara</a:t>
                      </a:r>
                      <a:r>
                        <a:rPr lang="en-US" sz="600" dirty="0" smtClean="0"/>
                        <a:t> RI </a:t>
                      </a:r>
                      <a:r>
                        <a:rPr lang="en-US" sz="600" dirty="0" err="1" smtClean="0"/>
                        <a:t>diterapkan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secara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adil</a:t>
                      </a:r>
                      <a:r>
                        <a:rPr lang="en-US" sz="600" dirty="0" smtClean="0"/>
                        <a:t>, </a:t>
                      </a:r>
                      <a:r>
                        <a:rPr lang="en-US" sz="600" dirty="0" err="1" smtClean="0"/>
                        <a:t>tepat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bena</a:t>
                      </a:r>
                      <a:endParaRPr lang="en-US" sz="6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US" sz="500" dirty="0" smtClean="0"/>
                        <a:t>FUNGSI PERADILAN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500" dirty="0" err="1" smtClean="0"/>
                        <a:t>Fungsi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ialah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hak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uji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materiil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yaitu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wewenang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menguji</a:t>
                      </a:r>
                      <a:r>
                        <a:rPr lang="en-US" sz="500" dirty="0" smtClean="0"/>
                        <a:t>/</a:t>
                      </a:r>
                      <a:r>
                        <a:rPr lang="en-US" sz="500" dirty="0" err="1" smtClean="0"/>
                        <a:t>menilai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secara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materiil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peraturan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perundangan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dibawah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tentang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hal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apakah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suatu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peraturan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ditinjau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dari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isinya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materinya</a:t>
                      </a:r>
                      <a:r>
                        <a:rPr lang="en-US" sz="500" dirty="0" smtClean="0"/>
                        <a:t>) </a:t>
                      </a:r>
                      <a:r>
                        <a:rPr lang="en-US" sz="500" dirty="0" err="1" smtClean="0"/>
                        <a:t>bertentangan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peraturan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dari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tingkat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lebih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tinggi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31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Nomor</a:t>
                      </a:r>
                      <a:r>
                        <a:rPr lang="en-US" sz="500" dirty="0" smtClean="0"/>
                        <a:t> 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1985).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72590"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err="1" smtClean="0"/>
                        <a:t>Terhadap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pekerjaan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Pengadilan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tingkah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laku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para</a:t>
                      </a:r>
                      <a:r>
                        <a:rPr lang="en-US" sz="600" dirty="0" smtClean="0"/>
                        <a:t> Hakim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perbuatan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Pejabat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Pengadilan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dalam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menjalankan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tugas</a:t>
                      </a:r>
                      <a:r>
                        <a:rPr lang="en-US" sz="600" dirty="0" smtClean="0"/>
                        <a:t> yang </a:t>
                      </a:r>
                      <a:r>
                        <a:rPr lang="en-US" sz="600" dirty="0" err="1" smtClean="0"/>
                        <a:t>berkaitan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dengan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pelaksanaan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tugas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pokok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Kekuasaan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Kehakiman</a:t>
                      </a:r>
                      <a:r>
                        <a:rPr lang="en-US" sz="600" dirty="0" smtClean="0"/>
                        <a:t>, </a:t>
                      </a:r>
                      <a:r>
                        <a:rPr lang="en-US" sz="600" dirty="0" err="1" smtClean="0"/>
                        <a:t>yakni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dalam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hal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menerima</a:t>
                      </a:r>
                      <a:r>
                        <a:rPr lang="en-US" sz="600" dirty="0" smtClean="0"/>
                        <a:t>, </a:t>
                      </a:r>
                      <a:r>
                        <a:rPr lang="en-US" sz="600" dirty="0" err="1" smtClean="0"/>
                        <a:t>memeriksa</a:t>
                      </a:r>
                      <a:r>
                        <a:rPr lang="en-US" sz="600" dirty="0" smtClean="0"/>
                        <a:t>, </a:t>
                      </a:r>
                      <a:r>
                        <a:rPr lang="en-US" sz="600" dirty="0" err="1" smtClean="0"/>
                        <a:t>mengadili</a:t>
                      </a:r>
                      <a:r>
                        <a:rPr lang="en-US" sz="600" dirty="0" smtClean="0"/>
                        <a:t>,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menyelesaikan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setiap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perkara</a:t>
                      </a:r>
                      <a:r>
                        <a:rPr lang="en-US" sz="600" dirty="0" smtClean="0"/>
                        <a:t> yang </a:t>
                      </a:r>
                      <a:r>
                        <a:rPr lang="en-US" sz="600" dirty="0" err="1" smtClean="0"/>
                        <a:t>diajukan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kepadanya</a:t>
                      </a:r>
                      <a:r>
                        <a:rPr lang="en-US" sz="600" dirty="0" smtClean="0"/>
                        <a:t>,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meminta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keterangan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tentang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hal-hal</a:t>
                      </a:r>
                      <a:r>
                        <a:rPr lang="en-US" sz="600" dirty="0" smtClean="0"/>
                        <a:t> yang </a:t>
                      </a:r>
                      <a:r>
                        <a:rPr lang="en-US" sz="600" dirty="0" err="1" smtClean="0"/>
                        <a:t>bersangkutan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dengan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teknis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peradilan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serta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memberi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peringatan</a:t>
                      </a:r>
                      <a:r>
                        <a:rPr lang="en-US" sz="600" dirty="0" smtClean="0"/>
                        <a:t>, </a:t>
                      </a:r>
                      <a:r>
                        <a:rPr lang="en-US" sz="600" dirty="0" err="1" smtClean="0"/>
                        <a:t>teguran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petunjuk</a:t>
                      </a:r>
                      <a:r>
                        <a:rPr lang="en-US" sz="600" dirty="0" smtClean="0"/>
                        <a:t> yang </a:t>
                      </a:r>
                      <a:r>
                        <a:rPr lang="en-US" sz="600" dirty="0" err="1" smtClean="0"/>
                        <a:t>diperlukan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tanpa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mengurangi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kebebasan</a:t>
                      </a:r>
                      <a:r>
                        <a:rPr lang="en-US" sz="600" dirty="0" smtClean="0"/>
                        <a:t> Hakim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US" sz="500" dirty="0" smtClean="0"/>
                        <a:t>FUNGSI PENGAWASAN 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melakukan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pengawasan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tertinggi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terhadap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jalannya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di </a:t>
                      </a:r>
                      <a:r>
                        <a:rPr lang="en-US" sz="500" dirty="0" err="1" smtClean="0"/>
                        <a:t>semua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lingkungan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tujuan</a:t>
                      </a:r>
                      <a:r>
                        <a:rPr lang="en-US" sz="500" dirty="0" smtClean="0"/>
                        <a:t> agar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dilakukan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Pengadilan-pengadilan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diselenggarakan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seksama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wajar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berpedoman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azas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sederhana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cepat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biaya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ringan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tanpa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mengurangi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kebebasan</a:t>
                      </a:r>
                      <a:r>
                        <a:rPr lang="en-US" sz="500" dirty="0" smtClean="0"/>
                        <a:t> Hakim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memeriksa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memutuskan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perkara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4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10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Ketentuan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Pokok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Kekuasaan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Nomor</a:t>
                      </a:r>
                      <a:r>
                        <a:rPr lang="en-US" sz="500" dirty="0" smtClean="0"/>
                        <a:t> 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1970)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41859"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err="1" smtClean="0"/>
                        <a:t>Tugas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mengatur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membuat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peraturan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acara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sendiri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bilamana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dianggap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perlu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untuk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mencukupi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hukum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acara</a:t>
                      </a:r>
                      <a:r>
                        <a:rPr lang="en-US" sz="700" dirty="0" smtClean="0"/>
                        <a:t> yang </a:t>
                      </a:r>
                      <a:r>
                        <a:rPr lang="en-US" sz="700" dirty="0" err="1" smtClean="0"/>
                        <a:t>sudah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diatur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Undang-undang</a:t>
                      </a:r>
                      <a:endParaRPr lang="en-US" sz="700" dirty="0" smtClean="0"/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baseline="0" dirty="0" smtClean="0"/>
                        <a:t>FUNGSI MENGATUR </a:t>
                      </a:r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baseline="0" dirty="0" err="1" smtClean="0"/>
                        <a:t>mengatur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lebih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lanjut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hal-hal</a:t>
                      </a:r>
                      <a:r>
                        <a:rPr lang="en-US" sz="500" baseline="0" dirty="0" smtClean="0"/>
                        <a:t> yang </a:t>
                      </a:r>
                      <a:r>
                        <a:rPr lang="en-US" sz="500" baseline="0" dirty="0" err="1" smtClean="0"/>
                        <a:t>diperlukan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bagi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kelancaran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penyelenggaraan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peradilan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apabila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terdapat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hal-hal</a:t>
                      </a:r>
                      <a:r>
                        <a:rPr lang="en-US" sz="500" baseline="0" dirty="0" smtClean="0"/>
                        <a:t> yang </a:t>
                      </a:r>
                      <a:r>
                        <a:rPr lang="en-US" sz="500" baseline="0" dirty="0" err="1" smtClean="0"/>
                        <a:t>belum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cukup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diatur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dalam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Undang-undang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tentang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Mahkamah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Agung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sebagai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pelengkap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untuk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mengisi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kekurangan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atau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kekosongan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hukum</a:t>
                      </a:r>
                      <a:r>
                        <a:rPr lang="en-US" sz="500" baseline="0" dirty="0" smtClean="0"/>
                        <a:t> yang </a:t>
                      </a:r>
                      <a:r>
                        <a:rPr lang="en-US" sz="500" baseline="0" dirty="0" err="1" smtClean="0"/>
                        <a:t>diperlukan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bagi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kelancaran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penyelenggaraan</a:t>
                      </a:r>
                      <a:r>
                        <a:rPr lang="en-US" sz="500" baseline="0" dirty="0" smtClean="0"/>
                        <a:t> </a:t>
                      </a:r>
                      <a:r>
                        <a:rPr lang="en-US" sz="500" baseline="0" dirty="0" err="1" smtClean="0"/>
                        <a:t>peradilan</a:t>
                      </a:r>
                      <a:endParaRPr lang="en-US" sz="500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743852"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err="1" smtClean="0"/>
                        <a:t>Mahkamah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Agung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berwenang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meminta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keterangan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dari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dan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memberi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petunjuk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kepada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pengadilan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disemua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lingkunga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peradilan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dalam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rangka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pelaksanaan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ketentuan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Pasal</a:t>
                      </a:r>
                      <a:r>
                        <a:rPr lang="en-US" sz="700" dirty="0" smtClean="0"/>
                        <a:t> 25 </a:t>
                      </a:r>
                      <a:r>
                        <a:rPr lang="en-US" sz="700" dirty="0" err="1" smtClean="0"/>
                        <a:t>Undang-undang</a:t>
                      </a:r>
                      <a:r>
                        <a:rPr lang="en-US" sz="700" dirty="0" smtClean="0"/>
                        <a:t> No.14 </a:t>
                      </a:r>
                      <a:r>
                        <a:rPr lang="en-US" sz="700" dirty="0" err="1" smtClean="0"/>
                        <a:t>Tahun</a:t>
                      </a:r>
                      <a:r>
                        <a:rPr lang="en-US" sz="700" dirty="0" smtClean="0"/>
                        <a:t> 1970 </a:t>
                      </a:r>
                      <a:r>
                        <a:rPr lang="en-US" sz="700" dirty="0" err="1" smtClean="0"/>
                        <a:t>tentang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Ketentuan-ketentuan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Pokok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Kekuasaan</a:t>
                      </a:r>
                      <a:r>
                        <a:rPr lang="en-US" sz="700" dirty="0" smtClean="0"/>
                        <a:t> </a:t>
                      </a:r>
                      <a:r>
                        <a:rPr lang="en-US" sz="700" dirty="0" err="1" smtClean="0"/>
                        <a:t>Kehakiman</a:t>
                      </a:r>
                      <a:endParaRPr lang="en-US" sz="700" dirty="0" smtClean="0"/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 smtClean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smtClean="0"/>
                        <a:t>FUNGSI NASEHAT </a:t>
                      </a:r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memberikan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nasihat-nasihat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atau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pertimbangan-pertimbangan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bidang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hukum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Lembaga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Tinggi</a:t>
                      </a:r>
                      <a:r>
                        <a:rPr lang="en-US" sz="500" dirty="0" smtClean="0"/>
                        <a:t> Negara lain (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37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No.14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1985).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memberikan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nasihat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Presiden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selaku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Kepala</a:t>
                      </a:r>
                      <a:r>
                        <a:rPr lang="en-US" sz="500" dirty="0" smtClean="0"/>
                        <a:t> Negara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rangka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pemberian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atau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penolakan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grasi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35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No.14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1985). </a:t>
                      </a:r>
                      <a:r>
                        <a:rPr lang="en-US" sz="500" dirty="0" err="1" smtClean="0"/>
                        <a:t>Selanjutnya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Perubahan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Pertama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Dasar</a:t>
                      </a:r>
                      <a:r>
                        <a:rPr lang="en-US" sz="500" dirty="0" smtClean="0"/>
                        <a:t> Negara RI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1945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14 </a:t>
                      </a:r>
                      <a:r>
                        <a:rPr lang="en-US" sz="500" dirty="0" err="1" smtClean="0"/>
                        <a:t>Ayat</a:t>
                      </a:r>
                      <a:r>
                        <a:rPr lang="en-US" sz="500" dirty="0" smtClean="0"/>
                        <a:t> (1),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diberikan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kewenangan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untuk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memberikan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pertimbangan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Presiden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selaku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Kepala</a:t>
                      </a:r>
                      <a:r>
                        <a:rPr lang="en-US" sz="500" dirty="0" smtClean="0"/>
                        <a:t> Negara </a:t>
                      </a:r>
                      <a:r>
                        <a:rPr lang="en-US" sz="500" dirty="0" err="1" smtClean="0"/>
                        <a:t>selain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grasi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juga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rehabilitasi</a:t>
                      </a:r>
                      <a:r>
                        <a:rPr lang="en-US" sz="500" dirty="0" smtClean="0"/>
                        <a:t>. </a:t>
                      </a:r>
                      <a:r>
                        <a:rPr lang="en-US" sz="500" dirty="0" err="1" smtClean="0"/>
                        <a:t>Namun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demikian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dalam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memberikan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pertimbangan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hukum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mengenai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rehabilitasi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sampai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saat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ini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belum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peraturan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perundang-undangan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mengatur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pelaksanaannya</a:t>
                      </a:r>
                      <a:endParaRPr lang="en-US" sz="500" dirty="0" smtClean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97685"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err="1" smtClean="0"/>
                        <a:t>Mahkamah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Agung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berwenang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mengatur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tugas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serta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tanggung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jawab</a:t>
                      </a:r>
                      <a:r>
                        <a:rPr lang="en-US" sz="600" dirty="0" smtClean="0"/>
                        <a:t>, </a:t>
                      </a:r>
                      <a:r>
                        <a:rPr lang="en-US" sz="600" dirty="0" err="1" smtClean="0"/>
                        <a:t>susunan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organisasi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dan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tata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kerja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Kepaniteraan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Pengadilan</a:t>
                      </a:r>
                      <a:r>
                        <a:rPr lang="en-US" sz="600" dirty="0" smtClean="0"/>
                        <a:t> (</a:t>
                      </a:r>
                      <a:r>
                        <a:rPr lang="en-US" sz="600" dirty="0" err="1" smtClean="0"/>
                        <a:t>Undang-undang</a:t>
                      </a:r>
                      <a:r>
                        <a:rPr lang="en-US" sz="600" dirty="0" smtClean="0"/>
                        <a:t> No. 35 </a:t>
                      </a:r>
                      <a:r>
                        <a:rPr lang="en-US" sz="600" dirty="0" err="1" smtClean="0"/>
                        <a:t>Tahun</a:t>
                      </a:r>
                      <a:r>
                        <a:rPr lang="en-US" sz="600" dirty="0" smtClean="0"/>
                        <a:t> 1999 </a:t>
                      </a:r>
                      <a:r>
                        <a:rPr lang="en-US" sz="600" dirty="0" err="1" smtClean="0"/>
                        <a:t>tentang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Perubahan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Atas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Undang-undang</a:t>
                      </a:r>
                      <a:r>
                        <a:rPr lang="en-US" sz="600" dirty="0" smtClean="0"/>
                        <a:t> No.14 </a:t>
                      </a:r>
                      <a:r>
                        <a:rPr lang="en-US" sz="600" dirty="0" err="1" smtClean="0"/>
                        <a:t>Tahun</a:t>
                      </a:r>
                      <a:r>
                        <a:rPr lang="en-US" sz="600" dirty="0" smtClean="0"/>
                        <a:t> 1970 </a:t>
                      </a:r>
                      <a:r>
                        <a:rPr lang="en-US" sz="600" dirty="0" err="1" smtClean="0"/>
                        <a:t>tentang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Ketentuan-ketentuan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Pokok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Kekuasaan</a:t>
                      </a:r>
                      <a:r>
                        <a:rPr lang="en-US" sz="600" dirty="0" smtClean="0"/>
                        <a:t> </a:t>
                      </a:r>
                      <a:r>
                        <a:rPr lang="en-US" sz="600" dirty="0" err="1" smtClean="0"/>
                        <a:t>Kehakiman</a:t>
                      </a:r>
                      <a:r>
                        <a:rPr lang="en-US" sz="600" dirty="0" smtClean="0"/>
                        <a:t>)</a:t>
                      </a:r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smtClean="0"/>
                        <a:t>FUNGSI ADMINISTRATIF  </a:t>
                      </a:r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err="1" smtClean="0"/>
                        <a:t>Badan-badan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(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Umum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Agama,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Militer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Peradilan</a:t>
                      </a:r>
                      <a:r>
                        <a:rPr lang="en-US" sz="500" dirty="0" smtClean="0"/>
                        <a:t> Tata Usaha Negara) </a:t>
                      </a:r>
                      <a:r>
                        <a:rPr lang="en-US" sz="500" dirty="0" err="1" smtClean="0"/>
                        <a:t>sebagaimana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dimaksud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10 </a:t>
                      </a:r>
                      <a:r>
                        <a:rPr lang="en-US" sz="500" dirty="0" err="1" smtClean="0"/>
                        <a:t>Ayat</a:t>
                      </a:r>
                      <a:r>
                        <a:rPr lang="en-US" sz="500" dirty="0" smtClean="0"/>
                        <a:t> (1)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No.14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1970 </a:t>
                      </a:r>
                      <a:r>
                        <a:rPr lang="en-US" sz="500" dirty="0" err="1" smtClean="0"/>
                        <a:t>secara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organisatoris</a:t>
                      </a:r>
                      <a:r>
                        <a:rPr lang="en-US" sz="500" dirty="0" smtClean="0"/>
                        <a:t>, administrative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finansial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sampai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saat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ini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masih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berada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dibawah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Departemen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bersangkutan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walaupun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menurut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11 (1)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Nomor</a:t>
                      </a:r>
                      <a:r>
                        <a:rPr lang="en-US" sz="500" dirty="0" smtClean="0"/>
                        <a:t> 35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1999 </a:t>
                      </a:r>
                      <a:r>
                        <a:rPr lang="en-US" sz="500" dirty="0" err="1" smtClean="0"/>
                        <a:t>sudah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dialihkan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dibawah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kekuasaan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endParaRPr lang="en-US" sz="5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66029">
                <a:tc gridSpan="2">
                  <a:txBody>
                    <a:bodyPr/>
                    <a:lstStyle/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smtClean="0"/>
                        <a:t>FUNGSI </a:t>
                      </a:r>
                      <a:r>
                        <a:rPr lang="en-US" sz="500" dirty="0" smtClean="0"/>
                        <a:t>LAIN-LAIN  </a:t>
                      </a:r>
                    </a:p>
                    <a:p>
                      <a:pPr marL="0" marR="0" indent="0" algn="just" defTabSz="11233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 err="1" smtClean="0"/>
                        <a:t>Selain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tugas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pokok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untuk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menerima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memeriksa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mengadili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serta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menyelesaikan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setiap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perkara</a:t>
                      </a:r>
                      <a:r>
                        <a:rPr lang="en-US" sz="500" dirty="0" smtClean="0"/>
                        <a:t> yang </a:t>
                      </a:r>
                      <a:r>
                        <a:rPr lang="en-US" sz="500" dirty="0" err="1" smtClean="0"/>
                        <a:t>diajukan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kepadanya</a:t>
                      </a:r>
                      <a:r>
                        <a:rPr lang="en-US" sz="500" dirty="0" smtClean="0"/>
                        <a:t>, </a:t>
                      </a:r>
                      <a:r>
                        <a:rPr lang="en-US" sz="500" dirty="0" err="1" smtClean="0"/>
                        <a:t>berdasar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2 </a:t>
                      </a:r>
                      <a:r>
                        <a:rPr lang="en-US" sz="500" dirty="0" err="1" smtClean="0"/>
                        <a:t>ayat</a:t>
                      </a:r>
                      <a:r>
                        <a:rPr lang="en-US" sz="500" dirty="0" smtClean="0"/>
                        <a:t> (2)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Nomor</a:t>
                      </a:r>
                      <a:r>
                        <a:rPr lang="en-US" sz="500" dirty="0" smtClean="0"/>
                        <a:t> 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1970 </a:t>
                      </a:r>
                      <a:r>
                        <a:rPr lang="en-US" sz="500" dirty="0" err="1" smtClean="0"/>
                        <a:t>serta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Pasal</a:t>
                      </a:r>
                      <a:r>
                        <a:rPr lang="en-US" sz="500" dirty="0" smtClean="0"/>
                        <a:t> 38 </a:t>
                      </a:r>
                      <a:r>
                        <a:rPr lang="en-US" sz="500" dirty="0" err="1" smtClean="0"/>
                        <a:t>Undang-undang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Nomor</a:t>
                      </a:r>
                      <a:r>
                        <a:rPr lang="en-US" sz="500" dirty="0" smtClean="0"/>
                        <a:t> 14 </a:t>
                      </a:r>
                      <a:r>
                        <a:rPr lang="en-US" sz="500" dirty="0" err="1" smtClean="0"/>
                        <a:t>Tahun</a:t>
                      </a:r>
                      <a:r>
                        <a:rPr lang="en-US" sz="500" dirty="0" smtClean="0"/>
                        <a:t> 1985, </a:t>
                      </a:r>
                      <a:r>
                        <a:rPr lang="en-US" sz="500" dirty="0" err="1" smtClean="0"/>
                        <a:t>Mahkamah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Agung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dapat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diserahi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tugas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dan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kewenangan</a:t>
                      </a:r>
                      <a:r>
                        <a:rPr lang="en-US" sz="500" dirty="0" smtClean="0"/>
                        <a:t> lain </a:t>
                      </a:r>
                      <a:r>
                        <a:rPr lang="en-US" sz="500" dirty="0" err="1" smtClean="0"/>
                        <a:t>berdasarkan</a:t>
                      </a:r>
                      <a:r>
                        <a:rPr lang="en-US" sz="500" dirty="0" smtClean="0"/>
                        <a:t> </a:t>
                      </a:r>
                      <a:r>
                        <a:rPr lang="en-US" sz="500" dirty="0" err="1" smtClean="0"/>
                        <a:t>Undang-undang</a:t>
                      </a:r>
                      <a:endParaRPr lang="en-US" sz="5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n-US" sz="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1318</Words>
  <Application>Microsoft Office PowerPoint</Application>
  <PresentationFormat>Custom</PresentationFormat>
  <Paragraphs>78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VISI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PETA BISNIS  DIREKTORAT JENDERAL BADAN PERADILAN MILITER DAN PERADILAN TATA USAHA NEGARA</dc:title>
  <dc:creator>Miltun</dc:creator>
  <cp:lastModifiedBy>Dirjen Miltun</cp:lastModifiedBy>
  <cp:revision>50</cp:revision>
  <cp:lastPrinted>2016-06-25T11:20:47Z</cp:lastPrinted>
  <dcterms:created xsi:type="dcterms:W3CDTF">2016-06-23T06:51:04Z</dcterms:created>
  <dcterms:modified xsi:type="dcterms:W3CDTF">2016-06-25T11:23:29Z</dcterms:modified>
</cp:coreProperties>
</file>