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1880850" cy="7740650"/>
  <p:notesSz cx="11137900" cy="7053263"/>
  <p:defaultTextStyle>
    <a:defPPr>
      <a:defRPr lang="en-US"/>
    </a:defPPr>
    <a:lvl1pPr marL="0" algn="l" defTabSz="121389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6946" algn="l" defTabSz="121389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3894" algn="l" defTabSz="121389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0840" algn="l" defTabSz="121389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27787" algn="l" defTabSz="121389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34733" algn="l" defTabSz="121389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41681" algn="l" defTabSz="121389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48628" algn="l" defTabSz="121389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55574" algn="l" defTabSz="121389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86" y="0"/>
      </p:cViewPr>
      <p:guideLst>
        <p:guide orient="horz" pos="2438"/>
        <p:guide pos="374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826423" cy="352663"/>
          </a:xfrm>
          <a:prstGeom prst="rect">
            <a:avLst/>
          </a:prstGeom>
        </p:spPr>
        <p:txBody>
          <a:bodyPr vert="horz" lIns="103949" tIns="51974" rIns="103949" bIns="51974" rtlCol="0"/>
          <a:lstStyle>
            <a:lvl1pPr algn="l">
              <a:defRPr sz="14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308899" y="0"/>
            <a:ext cx="4826423" cy="352663"/>
          </a:xfrm>
          <a:prstGeom prst="rect">
            <a:avLst/>
          </a:prstGeom>
        </p:spPr>
        <p:txBody>
          <a:bodyPr vert="horz" lIns="103949" tIns="51974" rIns="103949" bIns="51974" rtlCol="0"/>
          <a:lstStyle>
            <a:lvl1pPr algn="r">
              <a:defRPr sz="1400"/>
            </a:lvl1pPr>
          </a:lstStyle>
          <a:p>
            <a:fld id="{8C3E9498-1175-4965-8DA4-765A1ED435E9}" type="datetimeFigureOut">
              <a:rPr lang="en-AU" smtClean="0"/>
              <a:pPr/>
              <a:t>24/06/2016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0125" y="528638"/>
            <a:ext cx="4057650" cy="2644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949" tIns="51974" rIns="103949" bIns="51974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13790" y="3350300"/>
            <a:ext cx="8910320" cy="3173968"/>
          </a:xfrm>
          <a:prstGeom prst="rect">
            <a:avLst/>
          </a:prstGeom>
        </p:spPr>
        <p:txBody>
          <a:bodyPr vert="horz" lIns="103949" tIns="51974" rIns="103949" bIns="5197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99376"/>
            <a:ext cx="4826423" cy="352663"/>
          </a:xfrm>
          <a:prstGeom prst="rect">
            <a:avLst/>
          </a:prstGeom>
        </p:spPr>
        <p:txBody>
          <a:bodyPr vert="horz" lIns="103949" tIns="51974" rIns="103949" bIns="51974" rtlCol="0" anchor="b"/>
          <a:lstStyle>
            <a:lvl1pPr algn="l">
              <a:defRPr sz="14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308899" y="6699376"/>
            <a:ext cx="4826423" cy="352663"/>
          </a:xfrm>
          <a:prstGeom prst="rect">
            <a:avLst/>
          </a:prstGeom>
        </p:spPr>
        <p:txBody>
          <a:bodyPr vert="horz" lIns="103949" tIns="51974" rIns="103949" bIns="51974" rtlCol="0" anchor="b"/>
          <a:lstStyle>
            <a:lvl1pPr algn="r">
              <a:defRPr sz="1400"/>
            </a:lvl1pPr>
          </a:lstStyle>
          <a:p>
            <a:fld id="{C48A863B-ED49-49B2-9424-99BA4550ECC1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138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6946" algn="l" defTabSz="12138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3894" algn="l" defTabSz="12138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0840" algn="l" defTabSz="12138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27787" algn="l" defTabSz="12138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34733" algn="l" defTabSz="12138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41681" algn="l" defTabSz="12138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48628" algn="l" defTabSz="12138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55574" algn="l" defTabSz="12138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40125" y="528638"/>
            <a:ext cx="4057650" cy="2644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A863B-ED49-49B2-9424-99BA4550ECC1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065" y="2404621"/>
            <a:ext cx="10098722" cy="16592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129" y="4386370"/>
            <a:ext cx="8316597" cy="19781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6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3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0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27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34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41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4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55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5ACB-03D5-43C1-AE84-694EDF7A6BA6}" type="datetimeFigureOut">
              <a:rPr lang="en-AU" smtClean="0"/>
              <a:pPr/>
              <a:t>24/06/2016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5D-EB2D-4D86-8B0D-FE5753D243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5ACB-03D5-43C1-AE84-694EDF7A6BA6}" type="datetimeFigureOut">
              <a:rPr lang="en-AU" smtClean="0"/>
              <a:pPr/>
              <a:t>24/06/2016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5D-EB2D-4D86-8B0D-FE5753D243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3616" y="309985"/>
            <a:ext cx="2673192" cy="66046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43" y="309985"/>
            <a:ext cx="7821560" cy="6604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5ACB-03D5-43C1-AE84-694EDF7A6BA6}" type="datetimeFigureOut">
              <a:rPr lang="en-AU" smtClean="0"/>
              <a:pPr/>
              <a:t>24/06/2016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5D-EB2D-4D86-8B0D-FE5753D243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5ACB-03D5-43C1-AE84-694EDF7A6BA6}" type="datetimeFigureOut">
              <a:rPr lang="en-AU" smtClean="0"/>
              <a:pPr/>
              <a:t>24/06/2016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5D-EB2D-4D86-8B0D-FE5753D243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506" y="4974085"/>
            <a:ext cx="10098722" cy="1537379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506" y="3280819"/>
            <a:ext cx="10098722" cy="169326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694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389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2084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2778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3473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4168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4862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5557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5ACB-03D5-43C1-AE84-694EDF7A6BA6}" type="datetimeFigureOut">
              <a:rPr lang="en-AU" smtClean="0"/>
              <a:pPr/>
              <a:t>24/06/2016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5D-EB2D-4D86-8B0D-FE5753D243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47" y="1806153"/>
            <a:ext cx="5247376" cy="5108472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39435" y="1806153"/>
            <a:ext cx="5247376" cy="5108472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5ACB-03D5-43C1-AE84-694EDF7A6BA6}" type="datetimeFigureOut">
              <a:rPr lang="en-AU" smtClean="0"/>
              <a:pPr/>
              <a:t>24/06/2016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5D-EB2D-4D86-8B0D-FE5753D243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48" y="1732689"/>
            <a:ext cx="5249439" cy="72210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606946" indent="0">
              <a:buNone/>
              <a:defRPr sz="2700" b="1"/>
            </a:lvl2pPr>
            <a:lvl3pPr marL="1213894" indent="0">
              <a:buNone/>
              <a:defRPr sz="2400" b="1"/>
            </a:lvl3pPr>
            <a:lvl4pPr marL="1820840" indent="0">
              <a:buNone/>
              <a:defRPr sz="2200" b="1"/>
            </a:lvl4pPr>
            <a:lvl5pPr marL="2427787" indent="0">
              <a:buNone/>
              <a:defRPr sz="2200" b="1"/>
            </a:lvl5pPr>
            <a:lvl6pPr marL="3034733" indent="0">
              <a:buNone/>
              <a:defRPr sz="2200" b="1"/>
            </a:lvl6pPr>
            <a:lvl7pPr marL="3641681" indent="0">
              <a:buNone/>
              <a:defRPr sz="2200" b="1"/>
            </a:lvl7pPr>
            <a:lvl8pPr marL="4248628" indent="0">
              <a:buNone/>
              <a:defRPr sz="2200" b="1"/>
            </a:lvl8pPr>
            <a:lvl9pPr marL="4855574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048" y="2454789"/>
            <a:ext cx="5249439" cy="445983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5308" y="1732689"/>
            <a:ext cx="5251501" cy="72210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606946" indent="0">
              <a:buNone/>
              <a:defRPr sz="2700" b="1"/>
            </a:lvl2pPr>
            <a:lvl3pPr marL="1213894" indent="0">
              <a:buNone/>
              <a:defRPr sz="2400" b="1"/>
            </a:lvl3pPr>
            <a:lvl4pPr marL="1820840" indent="0">
              <a:buNone/>
              <a:defRPr sz="2200" b="1"/>
            </a:lvl4pPr>
            <a:lvl5pPr marL="2427787" indent="0">
              <a:buNone/>
              <a:defRPr sz="2200" b="1"/>
            </a:lvl5pPr>
            <a:lvl6pPr marL="3034733" indent="0">
              <a:buNone/>
              <a:defRPr sz="2200" b="1"/>
            </a:lvl6pPr>
            <a:lvl7pPr marL="3641681" indent="0">
              <a:buNone/>
              <a:defRPr sz="2200" b="1"/>
            </a:lvl7pPr>
            <a:lvl8pPr marL="4248628" indent="0">
              <a:buNone/>
              <a:defRPr sz="2200" b="1"/>
            </a:lvl8pPr>
            <a:lvl9pPr marL="4855574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5308" y="2454789"/>
            <a:ext cx="5251501" cy="445983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5ACB-03D5-43C1-AE84-694EDF7A6BA6}" type="datetimeFigureOut">
              <a:rPr lang="en-AU" smtClean="0"/>
              <a:pPr/>
              <a:t>24/06/2016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5D-EB2D-4D86-8B0D-FE5753D243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5ACB-03D5-43C1-AE84-694EDF7A6BA6}" type="datetimeFigureOut">
              <a:rPr lang="en-AU" smtClean="0"/>
              <a:pPr/>
              <a:t>24/06/2016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5D-EB2D-4D86-8B0D-FE5753D243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5ACB-03D5-43C1-AE84-694EDF7A6BA6}" type="datetimeFigureOut">
              <a:rPr lang="en-AU" smtClean="0"/>
              <a:pPr/>
              <a:t>24/06/2016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5D-EB2D-4D86-8B0D-FE5753D243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49" y="308195"/>
            <a:ext cx="3908718" cy="131160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5082" y="308195"/>
            <a:ext cx="6641726" cy="6606430"/>
          </a:xfrm>
        </p:spPr>
        <p:txBody>
          <a:bodyPr/>
          <a:lstStyle>
            <a:lvl1pPr>
              <a:defRPr sz="4200"/>
            </a:lvl1pPr>
            <a:lvl2pPr>
              <a:defRPr sz="38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049" y="1619805"/>
            <a:ext cx="3908718" cy="5294820"/>
          </a:xfrm>
        </p:spPr>
        <p:txBody>
          <a:bodyPr/>
          <a:lstStyle>
            <a:lvl1pPr marL="0" indent="0">
              <a:buNone/>
              <a:defRPr sz="1900"/>
            </a:lvl1pPr>
            <a:lvl2pPr marL="606946" indent="0">
              <a:buNone/>
              <a:defRPr sz="1600"/>
            </a:lvl2pPr>
            <a:lvl3pPr marL="1213894" indent="0">
              <a:buNone/>
              <a:defRPr sz="1300"/>
            </a:lvl3pPr>
            <a:lvl4pPr marL="1820840" indent="0">
              <a:buNone/>
              <a:defRPr sz="1200"/>
            </a:lvl4pPr>
            <a:lvl5pPr marL="2427787" indent="0">
              <a:buNone/>
              <a:defRPr sz="1200"/>
            </a:lvl5pPr>
            <a:lvl6pPr marL="3034733" indent="0">
              <a:buNone/>
              <a:defRPr sz="1200"/>
            </a:lvl6pPr>
            <a:lvl7pPr marL="3641681" indent="0">
              <a:buNone/>
              <a:defRPr sz="1200"/>
            </a:lvl7pPr>
            <a:lvl8pPr marL="4248628" indent="0">
              <a:buNone/>
              <a:defRPr sz="1200"/>
            </a:lvl8pPr>
            <a:lvl9pPr marL="4855574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5ACB-03D5-43C1-AE84-694EDF7A6BA6}" type="datetimeFigureOut">
              <a:rPr lang="en-AU" smtClean="0"/>
              <a:pPr/>
              <a:t>24/06/2016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5D-EB2D-4D86-8B0D-FE5753D243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8730" y="5418455"/>
            <a:ext cx="7128510" cy="63967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8730" y="691642"/>
            <a:ext cx="7128510" cy="4644390"/>
          </a:xfrm>
        </p:spPr>
        <p:txBody>
          <a:bodyPr/>
          <a:lstStyle>
            <a:lvl1pPr marL="0" indent="0">
              <a:buNone/>
              <a:defRPr sz="4200"/>
            </a:lvl1pPr>
            <a:lvl2pPr marL="606946" indent="0">
              <a:buNone/>
              <a:defRPr sz="3800"/>
            </a:lvl2pPr>
            <a:lvl3pPr marL="1213894" indent="0">
              <a:buNone/>
              <a:defRPr sz="3100"/>
            </a:lvl3pPr>
            <a:lvl4pPr marL="1820840" indent="0">
              <a:buNone/>
              <a:defRPr sz="2700"/>
            </a:lvl4pPr>
            <a:lvl5pPr marL="2427787" indent="0">
              <a:buNone/>
              <a:defRPr sz="2700"/>
            </a:lvl5pPr>
            <a:lvl6pPr marL="3034733" indent="0">
              <a:buNone/>
              <a:defRPr sz="2700"/>
            </a:lvl6pPr>
            <a:lvl7pPr marL="3641681" indent="0">
              <a:buNone/>
              <a:defRPr sz="2700"/>
            </a:lvl7pPr>
            <a:lvl8pPr marL="4248628" indent="0">
              <a:buNone/>
              <a:defRPr sz="2700"/>
            </a:lvl8pPr>
            <a:lvl9pPr marL="4855574" indent="0">
              <a:buNone/>
              <a:defRPr sz="27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8730" y="6058135"/>
            <a:ext cx="7128510" cy="908451"/>
          </a:xfrm>
        </p:spPr>
        <p:txBody>
          <a:bodyPr/>
          <a:lstStyle>
            <a:lvl1pPr marL="0" indent="0">
              <a:buNone/>
              <a:defRPr sz="1900"/>
            </a:lvl1pPr>
            <a:lvl2pPr marL="606946" indent="0">
              <a:buNone/>
              <a:defRPr sz="1600"/>
            </a:lvl2pPr>
            <a:lvl3pPr marL="1213894" indent="0">
              <a:buNone/>
              <a:defRPr sz="1300"/>
            </a:lvl3pPr>
            <a:lvl4pPr marL="1820840" indent="0">
              <a:buNone/>
              <a:defRPr sz="1200"/>
            </a:lvl4pPr>
            <a:lvl5pPr marL="2427787" indent="0">
              <a:buNone/>
              <a:defRPr sz="1200"/>
            </a:lvl5pPr>
            <a:lvl6pPr marL="3034733" indent="0">
              <a:buNone/>
              <a:defRPr sz="1200"/>
            </a:lvl6pPr>
            <a:lvl7pPr marL="3641681" indent="0">
              <a:buNone/>
              <a:defRPr sz="1200"/>
            </a:lvl7pPr>
            <a:lvl8pPr marL="4248628" indent="0">
              <a:buNone/>
              <a:defRPr sz="1200"/>
            </a:lvl8pPr>
            <a:lvl9pPr marL="4855574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5ACB-03D5-43C1-AE84-694EDF7A6BA6}" type="datetimeFigureOut">
              <a:rPr lang="en-AU" smtClean="0"/>
              <a:pPr/>
              <a:t>24/06/2016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5D-EB2D-4D86-8B0D-FE5753D243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43" y="309985"/>
            <a:ext cx="10692765" cy="1290110"/>
          </a:xfrm>
          <a:prstGeom prst="rect">
            <a:avLst/>
          </a:prstGeom>
        </p:spPr>
        <p:txBody>
          <a:bodyPr vert="horz" lIns="121390" tIns="60695" rIns="121390" bIns="6069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43" y="1806153"/>
            <a:ext cx="10692765" cy="5108472"/>
          </a:xfrm>
          <a:prstGeom prst="rect">
            <a:avLst/>
          </a:prstGeom>
        </p:spPr>
        <p:txBody>
          <a:bodyPr vert="horz" lIns="121390" tIns="60695" rIns="121390" bIns="6069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43" y="7174437"/>
            <a:ext cx="2772199" cy="412118"/>
          </a:xfrm>
          <a:prstGeom prst="rect">
            <a:avLst/>
          </a:prstGeom>
        </p:spPr>
        <p:txBody>
          <a:bodyPr vert="horz" lIns="121390" tIns="60695" rIns="121390" bIns="60695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05ACB-03D5-43C1-AE84-694EDF7A6BA6}" type="datetimeFigureOut">
              <a:rPr lang="en-AU" smtClean="0"/>
              <a:pPr/>
              <a:t>24/06/2016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9291" y="7174437"/>
            <a:ext cx="3762269" cy="412118"/>
          </a:xfrm>
          <a:prstGeom prst="rect">
            <a:avLst/>
          </a:prstGeom>
        </p:spPr>
        <p:txBody>
          <a:bodyPr vert="horz" lIns="121390" tIns="60695" rIns="121390" bIns="60695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4609" y="7174437"/>
            <a:ext cx="2772199" cy="412118"/>
          </a:xfrm>
          <a:prstGeom prst="rect">
            <a:avLst/>
          </a:prstGeom>
        </p:spPr>
        <p:txBody>
          <a:bodyPr vert="horz" lIns="121390" tIns="60695" rIns="121390" bIns="60695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FCB5D-EB2D-4D86-8B0D-FE5753D243E7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3894" rtl="0" eaLnBrk="1" latinLnBrk="0" hangingPunct="1">
        <a:spcBef>
          <a:spcPct val="0"/>
        </a:spcBef>
        <a:buNone/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5210" indent="-455210" algn="l" defTabSz="1213894" rtl="0" eaLnBrk="1" latinLnBrk="0" hangingPunct="1">
        <a:spcBef>
          <a:spcPct val="20000"/>
        </a:spcBef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6289" indent="-379341" algn="l" defTabSz="1213894" rtl="0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17367" indent="-303474" algn="l" defTabSz="1213894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124315" indent="-303474" algn="l" defTabSz="1213894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31261" indent="-303474" algn="l" defTabSz="1213894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38207" indent="-303474" algn="l" defTabSz="121389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45155" indent="-303474" algn="l" defTabSz="121389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52101" indent="-303474" algn="l" defTabSz="121389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59048" indent="-303474" algn="l" defTabSz="121389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389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6946" algn="l" defTabSz="121389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3894" algn="l" defTabSz="121389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0840" algn="l" defTabSz="121389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27787" algn="l" defTabSz="121389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34733" algn="l" defTabSz="121389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41681" algn="l" defTabSz="121389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48628" algn="l" defTabSz="121389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574" algn="l" defTabSz="121389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59905" y="3078237"/>
            <a:ext cx="1584176" cy="46113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121390" tIns="60695" rIns="121390" bIns="60695" rtlCol="0">
            <a:spAutoFit/>
          </a:bodyPr>
          <a:lstStyle/>
          <a:p>
            <a:pPr algn="ctr"/>
            <a:r>
              <a:rPr lang="en-AU" sz="1100" dirty="0" smtClean="0"/>
              <a:t>KEKUASAAN YANG MERDEKA</a:t>
            </a:r>
            <a:endParaRPr lang="en-AU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5148338" y="1350045"/>
            <a:ext cx="1368151" cy="16460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121390" tIns="60695" rIns="121390" bIns="60695" rtlCol="0">
            <a:spAutoFit/>
          </a:bodyPr>
          <a:lstStyle/>
          <a:p>
            <a:pPr algn="ctr"/>
            <a:r>
              <a:rPr lang="en-AU" sz="900" dirty="0" smtClean="0"/>
              <a:t>NILAI-NILAI UTAMA:</a:t>
            </a:r>
          </a:p>
          <a:p>
            <a:pPr algn="ctr"/>
            <a:r>
              <a:rPr lang="en-AU" sz="900" dirty="0" smtClean="0"/>
              <a:t>KEMANDIRIAN</a:t>
            </a:r>
          </a:p>
          <a:p>
            <a:pPr algn="ctr"/>
            <a:r>
              <a:rPr lang="en-AU" sz="900" dirty="0" smtClean="0"/>
              <a:t>INTEGRITAS</a:t>
            </a:r>
          </a:p>
          <a:p>
            <a:pPr algn="ctr"/>
            <a:r>
              <a:rPr lang="en-AU" sz="900" dirty="0" smtClean="0"/>
              <a:t>KEJUJURAN</a:t>
            </a:r>
          </a:p>
          <a:p>
            <a:pPr algn="ctr"/>
            <a:r>
              <a:rPr lang="en-AU" sz="900" dirty="0" smtClean="0"/>
              <a:t>AKUNTABILITAS</a:t>
            </a:r>
          </a:p>
          <a:p>
            <a:pPr algn="ctr"/>
            <a:r>
              <a:rPr lang="en-AU" sz="900" dirty="0" smtClean="0"/>
              <a:t>RESPONSIBILITAS</a:t>
            </a:r>
          </a:p>
          <a:p>
            <a:pPr algn="ctr"/>
            <a:r>
              <a:rPr lang="en-AU" sz="900" dirty="0" smtClean="0"/>
              <a:t>KETERBUKAAN</a:t>
            </a:r>
          </a:p>
          <a:p>
            <a:pPr algn="ctr"/>
            <a:r>
              <a:rPr lang="en-AU" sz="900" dirty="0" smtClean="0"/>
              <a:t>KETIDAKBERPIHAKKAN</a:t>
            </a:r>
          </a:p>
          <a:p>
            <a:pPr algn="ctr"/>
            <a:r>
              <a:rPr lang="en-AU" sz="900" dirty="0" smtClean="0"/>
              <a:t>PERLAKUAN YANG SAMA DIHADAPAN HUKUM</a:t>
            </a:r>
            <a:endParaRPr lang="en-AU" sz="900" dirty="0"/>
          </a:p>
        </p:txBody>
      </p:sp>
      <p:sp>
        <p:nvSpPr>
          <p:cNvPr id="14" name="Down Arrow 13"/>
          <p:cNvSpPr/>
          <p:nvPr/>
        </p:nvSpPr>
        <p:spPr>
          <a:xfrm>
            <a:off x="1835969" y="3510285"/>
            <a:ext cx="527775" cy="2030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390" tIns="60695" rIns="121390" bIns="60695" rtlCol="0" anchor="ctr"/>
          <a:lstStyle/>
          <a:p>
            <a:pPr algn="ctr"/>
            <a:endParaRPr lang="en-AU" sz="1300" dirty="0"/>
          </a:p>
        </p:txBody>
      </p:sp>
      <p:sp>
        <p:nvSpPr>
          <p:cNvPr id="17" name="Down Arrow 16"/>
          <p:cNvSpPr/>
          <p:nvPr/>
        </p:nvSpPr>
        <p:spPr>
          <a:xfrm rot="16200000">
            <a:off x="4464262" y="6642631"/>
            <a:ext cx="288033" cy="2160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390" tIns="60695" rIns="121390" bIns="60695" rtlCol="0" anchor="ctr"/>
          <a:lstStyle/>
          <a:p>
            <a:pPr algn="ctr"/>
            <a:endParaRPr lang="en-AU"/>
          </a:p>
        </p:txBody>
      </p:sp>
      <p:sp>
        <p:nvSpPr>
          <p:cNvPr id="19" name="TextBox 18"/>
          <p:cNvSpPr txBox="1"/>
          <p:nvPr/>
        </p:nvSpPr>
        <p:spPr>
          <a:xfrm>
            <a:off x="2797884" y="3078237"/>
            <a:ext cx="1733173" cy="630407"/>
          </a:xfrm>
          <a:prstGeom prst="rect">
            <a:avLst/>
          </a:prstGeom>
          <a:solidFill>
            <a:srgbClr val="FFC000"/>
          </a:solidFill>
        </p:spPr>
        <p:txBody>
          <a:bodyPr wrap="square" lIns="121390" tIns="60695" rIns="121390" bIns="60695" rtlCol="0">
            <a:spAutoFit/>
          </a:bodyPr>
          <a:lstStyle/>
          <a:p>
            <a:pPr algn="ctr"/>
            <a:r>
              <a:rPr lang="en-AU" sz="1100" dirty="0" smtClean="0"/>
              <a:t>PENYELENGGARAN PERADILAN YANG JUJUR DAN ADIL</a:t>
            </a:r>
            <a:endParaRPr lang="en-AU" sz="1100" dirty="0"/>
          </a:p>
        </p:txBody>
      </p:sp>
      <p:sp>
        <p:nvSpPr>
          <p:cNvPr id="20" name="Down Arrow 19"/>
          <p:cNvSpPr/>
          <p:nvPr/>
        </p:nvSpPr>
        <p:spPr>
          <a:xfrm>
            <a:off x="3518237" y="2052174"/>
            <a:ext cx="527775" cy="1218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390" tIns="60695" rIns="121390" bIns="60695" rtlCol="0" anchor="ctr"/>
          <a:lstStyle/>
          <a:p>
            <a:pPr algn="ctr"/>
            <a:endParaRPr lang="en-AU" sz="1300" dirty="0"/>
          </a:p>
        </p:txBody>
      </p:sp>
      <p:sp>
        <p:nvSpPr>
          <p:cNvPr id="22" name="TextBox 21"/>
          <p:cNvSpPr txBox="1"/>
          <p:nvPr/>
        </p:nvSpPr>
        <p:spPr>
          <a:xfrm>
            <a:off x="1034991" y="6331906"/>
            <a:ext cx="3393266" cy="738129"/>
          </a:xfrm>
          <a:prstGeom prst="rect">
            <a:avLst/>
          </a:prstGeom>
          <a:solidFill>
            <a:srgbClr val="00B050"/>
          </a:solidFill>
        </p:spPr>
        <p:txBody>
          <a:bodyPr wrap="square" lIns="121390" tIns="60695" rIns="121390" bIns="60695" rtlCol="0">
            <a:spAutoFit/>
          </a:bodyPr>
          <a:lstStyle/>
          <a:p>
            <a:pPr algn="just"/>
            <a:r>
              <a:rPr lang="en-AU" sz="1000" dirty="0" err="1" smtClean="0"/>
              <a:t>Badan</a:t>
            </a:r>
            <a:r>
              <a:rPr lang="en-AU" sz="1000" dirty="0" smtClean="0"/>
              <a:t> </a:t>
            </a:r>
            <a:r>
              <a:rPr lang="en-AU" sz="1000" dirty="0" err="1" smtClean="0"/>
              <a:t>peradilan</a:t>
            </a:r>
            <a:r>
              <a:rPr lang="en-AU" sz="1000" dirty="0" smtClean="0"/>
              <a:t> yang </a:t>
            </a:r>
            <a:r>
              <a:rPr lang="en-AU" sz="1000" dirty="0" err="1" smtClean="0"/>
              <a:t>menjalankan</a:t>
            </a:r>
            <a:r>
              <a:rPr lang="en-AU" sz="1000" dirty="0" smtClean="0"/>
              <a:t> </a:t>
            </a:r>
            <a:r>
              <a:rPr lang="en-AU" sz="1000" dirty="0" err="1" smtClean="0"/>
              <a:t>tugas</a:t>
            </a:r>
            <a:r>
              <a:rPr lang="en-AU" sz="1000" dirty="0" smtClean="0"/>
              <a:t> </a:t>
            </a:r>
            <a:r>
              <a:rPr lang="en-AU" sz="1000" dirty="0" err="1" smtClean="0"/>
              <a:t>pokok</a:t>
            </a:r>
            <a:r>
              <a:rPr lang="en-AU" sz="1000" dirty="0" smtClean="0"/>
              <a:t> </a:t>
            </a:r>
            <a:r>
              <a:rPr lang="en-AU" sz="1000" dirty="0" err="1" smtClean="0"/>
              <a:t>secara</a:t>
            </a:r>
            <a:r>
              <a:rPr lang="en-AU" sz="1000" dirty="0" smtClean="0"/>
              <a:t> </a:t>
            </a:r>
            <a:r>
              <a:rPr lang="en-AU" sz="1000" dirty="0" err="1" smtClean="0"/>
              <a:t>efektif</a:t>
            </a:r>
            <a:r>
              <a:rPr lang="en-AU" sz="1000" dirty="0" smtClean="0"/>
              <a:t>, </a:t>
            </a:r>
            <a:r>
              <a:rPr lang="en-AU" sz="1000" dirty="0" err="1" smtClean="0"/>
              <a:t>akuntabilitas</a:t>
            </a:r>
            <a:r>
              <a:rPr lang="en-AU" sz="1000" dirty="0" smtClean="0"/>
              <a:t>, </a:t>
            </a:r>
            <a:r>
              <a:rPr lang="en-AU" sz="1000" dirty="0" err="1" smtClean="0"/>
              <a:t>kredibilitas</a:t>
            </a:r>
            <a:r>
              <a:rPr lang="en-AU" sz="1000" dirty="0" smtClean="0"/>
              <a:t>, </a:t>
            </a:r>
            <a:r>
              <a:rPr lang="en-AU" sz="1000" dirty="0" err="1" smtClean="0"/>
              <a:t>transparansi</a:t>
            </a:r>
            <a:r>
              <a:rPr lang="en-AU" sz="1000" dirty="0" smtClean="0"/>
              <a:t>, </a:t>
            </a:r>
            <a:r>
              <a:rPr lang="en-AU" sz="1000" dirty="0" err="1" smtClean="0"/>
              <a:t>pelayanan</a:t>
            </a:r>
            <a:r>
              <a:rPr lang="en-AU" sz="1000" dirty="0" smtClean="0"/>
              <a:t> prima </a:t>
            </a:r>
            <a:r>
              <a:rPr lang="en-AU" sz="1000" dirty="0" err="1" smtClean="0"/>
              <a:t>dari</a:t>
            </a:r>
            <a:r>
              <a:rPr lang="en-AU" sz="1000" dirty="0" smtClean="0"/>
              <a:t> </a:t>
            </a:r>
            <a:r>
              <a:rPr lang="en-AU" sz="1000" dirty="0" err="1" smtClean="0"/>
              <a:t>aparatur</a:t>
            </a:r>
            <a:r>
              <a:rPr lang="en-AU" sz="1000" dirty="0" smtClean="0"/>
              <a:t> </a:t>
            </a:r>
            <a:r>
              <a:rPr lang="en-AU" sz="1000" dirty="0" err="1" smtClean="0"/>
              <a:t>peradilan</a:t>
            </a:r>
            <a:r>
              <a:rPr lang="en-AU" sz="1000" dirty="0"/>
              <a:t> </a:t>
            </a:r>
            <a:r>
              <a:rPr lang="en-AU" sz="1000" dirty="0" err="1" smtClean="0"/>
              <a:t>dan</a:t>
            </a:r>
            <a:r>
              <a:rPr lang="en-AU" sz="1000" dirty="0" smtClean="0"/>
              <a:t> </a:t>
            </a:r>
            <a:r>
              <a:rPr lang="en-AU" sz="1000" dirty="0" err="1" smtClean="0"/>
              <a:t>peningkatan</a:t>
            </a:r>
            <a:r>
              <a:rPr lang="en-AU" sz="1000" dirty="0" smtClean="0"/>
              <a:t> </a:t>
            </a:r>
            <a:r>
              <a:rPr lang="en-AU" sz="1000" dirty="0" err="1" smtClean="0"/>
              <a:t>teknologi</a:t>
            </a:r>
            <a:r>
              <a:rPr lang="en-AU" sz="1000" dirty="0" smtClean="0"/>
              <a:t> </a:t>
            </a:r>
            <a:r>
              <a:rPr lang="en-AU" sz="1000" dirty="0" err="1" smtClean="0"/>
              <a:t>informasi</a:t>
            </a:r>
            <a:r>
              <a:rPr lang="en-AU" sz="1000" dirty="0" smtClean="0"/>
              <a:t> </a:t>
            </a:r>
            <a:r>
              <a:rPr lang="en-AU" sz="1000" dirty="0" err="1" smtClean="0"/>
              <a:t>Ditjen</a:t>
            </a:r>
            <a:r>
              <a:rPr lang="en-AU" sz="1000" dirty="0" smtClean="0"/>
              <a:t> Miltun</a:t>
            </a:r>
            <a:endParaRPr lang="en-AU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4716289" y="5982900"/>
            <a:ext cx="1761810" cy="1092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121390" tIns="60695" rIns="121390" bIns="60695" rtlCol="0">
            <a:spAutoFit/>
          </a:bodyPr>
          <a:lstStyle/>
          <a:p>
            <a:pPr marL="480500" indent="-480500"/>
            <a:r>
              <a:rPr lang="en-AU" sz="900" dirty="0" smtClean="0"/>
              <a:t>HASIL: KEPERCAYAAN MASYARAKAT,   KEPUASAN PENGGUNA JASA PENGADILAN, KETERJANGKAUAN PENGADILAN</a:t>
            </a:r>
            <a:endParaRPr lang="en-AU" sz="900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1034992" y="3867594"/>
          <a:ext cx="3219190" cy="2376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809"/>
                <a:gridCol w="2733381"/>
              </a:tblGrid>
              <a:tr h="586956">
                <a:tc rowSpan="4">
                  <a:txBody>
                    <a:bodyPr/>
                    <a:lstStyle/>
                    <a:p>
                      <a:pPr algn="ctr"/>
                      <a:r>
                        <a:rPr lang="en-AU" sz="700" dirty="0" smtClean="0"/>
                        <a:t>DIREKTORAT JENDERAL BADAN PERADILAN MILITER DAN PERADILAN TUN</a:t>
                      </a:r>
                      <a:endParaRPr lang="en-AU" sz="700" dirty="0"/>
                    </a:p>
                  </a:txBody>
                  <a:tcPr marL="118808" marR="118808" marT="51604" marB="51604"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700" dirty="0" err="1" smtClean="0"/>
                        <a:t>Meningkatkan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profesionalisme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aparatur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Ditjen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Badilmiltun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serta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tenaga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teknis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Peradilan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Militer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dan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Peradilan</a:t>
                      </a:r>
                      <a:r>
                        <a:rPr lang="en-AU" sz="700" dirty="0" smtClean="0"/>
                        <a:t> Tata Usaha Negara</a:t>
                      </a:r>
                    </a:p>
                  </a:txBody>
                  <a:tcPr marL="118808" marR="118808" marT="51604" marB="51604" anchor="ctr">
                    <a:solidFill>
                      <a:srgbClr val="00B0F0"/>
                    </a:solidFill>
                  </a:tcPr>
                </a:tc>
              </a:tr>
              <a:tr h="707893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700" dirty="0" err="1" smtClean="0"/>
                        <a:t>Meningkatkan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kualitas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pelayanan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administrasi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perkara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dan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administrasi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fasilitatif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pada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Ditjen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Badilmiltun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dan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Badan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Peradilan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Militer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serta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Peradilan</a:t>
                      </a:r>
                      <a:r>
                        <a:rPr lang="en-AU" sz="700" dirty="0" smtClean="0"/>
                        <a:t> Tata Usaha Negara</a:t>
                      </a:r>
                      <a:endParaRPr lang="en-AU" sz="700" dirty="0"/>
                    </a:p>
                  </a:txBody>
                  <a:tcPr marL="118808" marR="118808" marT="51604" marB="5160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92402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700" dirty="0" err="1" smtClean="0"/>
                        <a:t>Meningkatkan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standarisasi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pranata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dan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tata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laksana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perkara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pidana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Militer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dan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Peradilan</a:t>
                      </a:r>
                      <a:r>
                        <a:rPr lang="en-AU" sz="700" dirty="0" smtClean="0"/>
                        <a:t> Tata Usaha Negara</a:t>
                      </a:r>
                    </a:p>
                  </a:txBody>
                  <a:tcPr marL="118808" marR="118808" marT="51604" marB="51604" anchor="ctr">
                    <a:solidFill>
                      <a:srgbClr val="92D050"/>
                    </a:solidFill>
                  </a:tcPr>
                </a:tc>
              </a:tr>
              <a:tr h="589367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700" dirty="0" err="1" smtClean="0"/>
                        <a:t>Meningkatkan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sarana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dan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prasarana</a:t>
                      </a:r>
                      <a:r>
                        <a:rPr lang="en-AU" sz="700" dirty="0" smtClean="0"/>
                        <a:t>, </a:t>
                      </a:r>
                      <a:r>
                        <a:rPr lang="en-AU" sz="700" dirty="0" err="1" smtClean="0"/>
                        <a:t>organisasi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dan</a:t>
                      </a:r>
                      <a:r>
                        <a:rPr lang="en-AU" sz="700" dirty="0" smtClean="0"/>
                        <a:t>� </a:t>
                      </a:r>
                      <a:r>
                        <a:rPr lang="en-AU" sz="700" dirty="0" err="1" smtClean="0"/>
                        <a:t>administrasi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fasilitatif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Ditjen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Badilmiltun</a:t>
                      </a:r>
                      <a:r>
                        <a:rPr lang="en-AU" sz="700" dirty="0" smtClean="0"/>
                        <a:t>, </a:t>
                      </a:r>
                      <a:r>
                        <a:rPr lang="en-AU" sz="700" dirty="0" err="1" smtClean="0"/>
                        <a:t>Badan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Peradilan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Militer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dan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Peradilan</a:t>
                      </a:r>
                      <a:r>
                        <a:rPr lang="en-AU" sz="700" dirty="0" smtClean="0"/>
                        <a:t> Tata Usaha Negara.</a:t>
                      </a:r>
                      <a:endParaRPr lang="en-AU" sz="700" dirty="0"/>
                    </a:p>
                  </a:txBody>
                  <a:tcPr marL="118808" marR="118808" marT="51604" marB="51604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6" name="Down Arrow 25"/>
          <p:cNvSpPr/>
          <p:nvPr/>
        </p:nvSpPr>
        <p:spPr>
          <a:xfrm>
            <a:off x="1755346" y="2052174"/>
            <a:ext cx="527775" cy="1218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390" tIns="60695" rIns="121390" bIns="60695" rtlCol="0" anchor="ctr"/>
          <a:lstStyle/>
          <a:p>
            <a:pPr algn="ctr"/>
            <a:endParaRPr lang="en-AU" sz="1300" dirty="0"/>
          </a:p>
        </p:txBody>
      </p:sp>
      <p:sp>
        <p:nvSpPr>
          <p:cNvPr id="27" name="Down Arrow 26"/>
          <p:cNvSpPr/>
          <p:nvPr/>
        </p:nvSpPr>
        <p:spPr>
          <a:xfrm>
            <a:off x="3492153" y="3654301"/>
            <a:ext cx="527775" cy="1218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390" tIns="60695" rIns="121390" bIns="60695" rtlCol="0" anchor="ctr"/>
          <a:lstStyle/>
          <a:p>
            <a:pPr algn="ctr"/>
            <a:endParaRPr lang="en-AU" sz="1300" dirty="0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191870" y="6439050"/>
            <a:ext cx="843121" cy="384447"/>
          </a:xfrm>
          <a:prstGeom prst="rect">
            <a:avLst/>
          </a:prstGeom>
          <a:solidFill>
            <a:srgbClr val="002060"/>
          </a:solidFill>
        </p:spPr>
        <p:txBody>
          <a:bodyPr vert="horz" lIns="121390" tIns="60695" rIns="121390" bIns="60695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AU" sz="11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STRATEGI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16289" y="4446389"/>
            <a:ext cx="1584176" cy="676573"/>
          </a:xfrm>
          <a:prstGeom prst="rect">
            <a:avLst/>
          </a:prstGeom>
          <a:solidFill>
            <a:srgbClr val="FFFF00"/>
          </a:solidFill>
        </p:spPr>
        <p:txBody>
          <a:bodyPr wrap="square" lIns="121390" tIns="60695" rIns="121390" bIns="60695" rtlCol="0">
            <a:spAutoFit/>
          </a:bodyPr>
          <a:lstStyle/>
          <a:p>
            <a:pPr algn="ctr"/>
            <a:r>
              <a:rPr lang="en-AU" sz="900" dirty="0" smtClean="0"/>
              <a:t>PENGAKUAN, JAMINAN, PERLINDUNGAN DAN KEPASTIAN HUKUM YANG ADIL BAGI SETIAP ORANG</a:t>
            </a:r>
            <a:endParaRPr lang="en-AU" sz="900" dirty="0"/>
          </a:p>
        </p:txBody>
      </p:sp>
      <p:sp>
        <p:nvSpPr>
          <p:cNvPr id="31" name="Up-Down Arrow 30"/>
          <p:cNvSpPr/>
          <p:nvPr/>
        </p:nvSpPr>
        <p:spPr>
          <a:xfrm>
            <a:off x="5652393" y="3150245"/>
            <a:ext cx="355401" cy="50579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390" tIns="60695" rIns="121390" bIns="60695" rtlCol="0" anchor="ctr"/>
          <a:lstStyle/>
          <a:p>
            <a:pPr algn="ctr"/>
            <a:endParaRPr lang="en-AU"/>
          </a:p>
        </p:txBody>
      </p:sp>
      <p:sp>
        <p:nvSpPr>
          <p:cNvPr id="32" name="Up-Down Arrow 31"/>
          <p:cNvSpPr/>
          <p:nvPr/>
        </p:nvSpPr>
        <p:spPr>
          <a:xfrm rot="5400000">
            <a:off x="4549960" y="1731115"/>
            <a:ext cx="311684" cy="84312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390" tIns="60695" rIns="121390" bIns="60695" rtlCol="0" anchor="ctr"/>
          <a:lstStyle/>
          <a:p>
            <a:pPr algn="ctr"/>
            <a:endParaRPr lang="en-AU"/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6876529" y="1854101"/>
          <a:ext cx="2067453" cy="4909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330"/>
                <a:gridCol w="1727123"/>
              </a:tblGrid>
              <a:tr h="900708">
                <a:tc rowSpan="5">
                  <a:txBody>
                    <a:bodyPr/>
                    <a:lstStyle/>
                    <a:p>
                      <a:pPr algn="ctr"/>
                      <a:r>
                        <a:rPr lang="en-AU" sz="700" dirty="0" smtClean="0"/>
                        <a:t>PROGRAM</a:t>
                      </a:r>
                      <a:r>
                        <a:rPr lang="en-AU" sz="700" baseline="0" dirty="0" smtClean="0"/>
                        <a:t> KEGIATAN  DITJEN MILTUN</a:t>
                      </a:r>
                      <a:endParaRPr lang="en-AU" sz="700" dirty="0" smtClean="0"/>
                    </a:p>
                  </a:txBody>
                  <a:tcPr marL="118808" marR="118808" marT="51604" marB="51604"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700" dirty="0" smtClean="0"/>
                        <a:t>Program </a:t>
                      </a:r>
                      <a:r>
                        <a:rPr lang="en-AU" sz="700" dirty="0" err="1" smtClean="0"/>
                        <a:t>peningkatan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manajemen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peradilan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militer</a:t>
                      </a:r>
                      <a:r>
                        <a:rPr lang="en-AU" sz="700" baseline="0" dirty="0" smtClean="0"/>
                        <a:t> 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700" baseline="0" dirty="0" err="1" smtClean="0"/>
                        <a:t>Memyusun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standar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pelaksanaan</a:t>
                      </a:r>
                      <a:r>
                        <a:rPr lang="en-AU" sz="700" baseline="0" dirty="0" smtClean="0"/>
                        <a:t> Tata </a:t>
                      </a:r>
                      <a:r>
                        <a:rPr lang="en-AU" sz="700" baseline="0" dirty="0" err="1" smtClean="0"/>
                        <a:t>Kerja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dan</a:t>
                      </a:r>
                      <a:r>
                        <a:rPr lang="en-AU" sz="700" baseline="0" dirty="0" smtClean="0"/>
                        <a:t> Tata </a:t>
                      </a:r>
                      <a:r>
                        <a:rPr lang="en-AU" sz="700" baseline="0" dirty="0" err="1" smtClean="0"/>
                        <a:t>Kelola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di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lingkungan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Peradilan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Militer</a:t>
                      </a:r>
                      <a:endParaRPr lang="en-AU" sz="700" baseline="0" dirty="0" smtClean="0"/>
                    </a:p>
                  </a:txBody>
                  <a:tcPr marL="118808" marR="118808" marT="51604" marB="51604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005330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700" dirty="0" err="1" smtClean="0"/>
                        <a:t>Peningkatan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manajemen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Peradilan</a:t>
                      </a:r>
                      <a:r>
                        <a:rPr lang="en-AU" sz="700" dirty="0" smtClean="0"/>
                        <a:t> Tata Usaha Negara: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700" baseline="0" dirty="0" err="1" smtClean="0"/>
                        <a:t>Memyusun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standar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pelaksanaan</a:t>
                      </a:r>
                      <a:r>
                        <a:rPr lang="en-AU" sz="700" baseline="0" dirty="0" smtClean="0"/>
                        <a:t> Tata </a:t>
                      </a:r>
                      <a:r>
                        <a:rPr lang="en-AU" sz="700" baseline="0" dirty="0" err="1" smtClean="0"/>
                        <a:t>Kerja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dan</a:t>
                      </a:r>
                      <a:r>
                        <a:rPr lang="en-AU" sz="700" baseline="0" dirty="0" smtClean="0"/>
                        <a:t> Tata </a:t>
                      </a:r>
                      <a:r>
                        <a:rPr lang="en-AU" sz="700" baseline="0" dirty="0" err="1" smtClean="0"/>
                        <a:t>Kelola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di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lingkungan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Peradilan</a:t>
                      </a:r>
                      <a:r>
                        <a:rPr lang="en-AU" sz="700" baseline="0" dirty="0" smtClean="0"/>
                        <a:t> Tata Usaha Negara</a:t>
                      </a:r>
                    </a:p>
                  </a:txBody>
                  <a:tcPr marL="118808" marR="118808" marT="51604" marB="51604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859848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700" dirty="0" err="1" smtClean="0"/>
                        <a:t>Peningkatan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ketata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laksanaan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perkara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kasasi</a:t>
                      </a:r>
                      <a:r>
                        <a:rPr lang="en-AU" sz="700" baseline="0" dirty="0" smtClean="0"/>
                        <a:t>, </a:t>
                      </a:r>
                      <a:r>
                        <a:rPr lang="en-AU" sz="700" baseline="0" dirty="0" err="1" smtClean="0"/>
                        <a:t>peninjauan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kembali</a:t>
                      </a:r>
                      <a:r>
                        <a:rPr lang="en-AU" sz="700" baseline="0" dirty="0" smtClean="0"/>
                        <a:t> (PK) </a:t>
                      </a:r>
                      <a:r>
                        <a:rPr lang="en-AU" sz="700" baseline="0" dirty="0" err="1" smtClean="0"/>
                        <a:t>dan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grasi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pidana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militer</a:t>
                      </a:r>
                      <a:r>
                        <a:rPr lang="en-AU" sz="700" baseline="0" dirty="0" smtClean="0"/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700" baseline="0" dirty="0" err="1" smtClean="0"/>
                        <a:t>Memyusun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standar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isasi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ketata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laksanaan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perkara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pidana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militer</a:t>
                      </a:r>
                      <a:endParaRPr lang="en-AU" sz="700" baseline="0" dirty="0" smtClean="0"/>
                    </a:p>
                  </a:txBody>
                  <a:tcPr marL="118808" marR="118808" marT="51604" marB="51604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194554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700" dirty="0" err="1" smtClean="0"/>
                        <a:t>Peningkatan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ketata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laksanaan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perkara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kasasi</a:t>
                      </a:r>
                      <a:r>
                        <a:rPr lang="en-AU" sz="700" baseline="0" dirty="0" smtClean="0"/>
                        <a:t>, </a:t>
                      </a:r>
                      <a:r>
                        <a:rPr lang="en-AU" sz="700" baseline="0" dirty="0" err="1" smtClean="0"/>
                        <a:t>peninjauan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kembali</a:t>
                      </a:r>
                      <a:r>
                        <a:rPr lang="en-AU" sz="700" baseline="0" dirty="0" smtClean="0"/>
                        <a:t> (PK), </a:t>
                      </a:r>
                      <a:r>
                        <a:rPr lang="en-AU" sz="700" baseline="0" dirty="0" err="1" smtClean="0"/>
                        <a:t>Hak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uji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materil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sengketa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pajak</a:t>
                      </a:r>
                      <a:r>
                        <a:rPr lang="en-AU" sz="700" baseline="0" dirty="0" smtClean="0"/>
                        <a:t> TUN 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700" baseline="0" dirty="0" err="1" smtClean="0"/>
                        <a:t>Memyusun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pedoman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ketatalaksanaan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perkara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kasasi</a:t>
                      </a:r>
                      <a:r>
                        <a:rPr lang="en-AU" sz="700" baseline="0" dirty="0" smtClean="0"/>
                        <a:t>, PK, </a:t>
                      </a:r>
                      <a:r>
                        <a:rPr lang="en-AU" sz="700" baseline="0" dirty="0" err="1" smtClean="0"/>
                        <a:t>Hak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uji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materil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sengketa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pajak</a:t>
                      </a:r>
                      <a:r>
                        <a:rPr lang="en-AU" sz="700" baseline="0" dirty="0" smtClean="0"/>
                        <a:t> TUN </a:t>
                      </a:r>
                    </a:p>
                  </a:txBody>
                  <a:tcPr marL="118808" marR="118808" marT="51604" marB="51604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48846">
                <a:tc vMerge="1">
                  <a:txBody>
                    <a:bodyPr/>
                    <a:lstStyle/>
                    <a:p>
                      <a:pPr algn="ctr"/>
                      <a:endParaRPr lang="en-AU" sz="1600" dirty="0" smtClean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700" baseline="0" dirty="0" err="1" smtClean="0"/>
                        <a:t>Dukungan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manajemen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dukungan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teknis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lainnya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Ditjen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Badilmiltun</a:t>
                      </a:r>
                      <a:r>
                        <a:rPr lang="en-AU" sz="700" baseline="0" dirty="0" smtClean="0"/>
                        <a:t> 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700" baseline="0" dirty="0" err="1" smtClean="0"/>
                        <a:t>Rapat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koordinasi</a:t>
                      </a:r>
                      <a:r>
                        <a:rPr lang="en-AU" sz="700" baseline="0" dirty="0" smtClean="0"/>
                        <a:t>/</a:t>
                      </a:r>
                      <a:r>
                        <a:rPr lang="en-AU" sz="700" baseline="0" dirty="0" err="1" smtClean="0"/>
                        <a:t>Pembinaan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pelaksanaan</a:t>
                      </a:r>
                      <a:endParaRPr lang="en-AU" sz="700" baseline="0" dirty="0" smtClean="0"/>
                    </a:p>
                  </a:txBody>
                  <a:tcPr marL="118808" marR="118808" marT="51604" marB="51604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5" name="Down Arrow 34"/>
          <p:cNvSpPr/>
          <p:nvPr/>
        </p:nvSpPr>
        <p:spPr>
          <a:xfrm rot="16200000">
            <a:off x="6545144" y="6189030"/>
            <a:ext cx="316936" cy="3742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390" tIns="60695" rIns="121390" bIns="60695" rtlCol="0" anchor="ctr"/>
          <a:lstStyle/>
          <a:p>
            <a:pPr algn="ctr"/>
            <a:endParaRPr lang="en-AU"/>
          </a:p>
        </p:txBody>
      </p:sp>
      <p:sp>
        <p:nvSpPr>
          <p:cNvPr id="37" name="Down Arrow 36"/>
          <p:cNvSpPr/>
          <p:nvPr/>
        </p:nvSpPr>
        <p:spPr>
          <a:xfrm rot="5400000">
            <a:off x="6475760" y="4214051"/>
            <a:ext cx="311684" cy="3742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390" tIns="60695" rIns="121390" bIns="60695" rtlCol="0" anchor="ctr"/>
          <a:lstStyle/>
          <a:p>
            <a:pPr algn="ctr"/>
            <a:endParaRPr lang="en-AU"/>
          </a:p>
        </p:txBody>
      </p: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2268017" y="413941"/>
          <a:ext cx="7135460" cy="529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5460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PETA</a:t>
                      </a:r>
                      <a:r>
                        <a:rPr lang="en-AU" sz="1400" baseline="0" dirty="0" smtClean="0"/>
                        <a:t> BISNIS  </a:t>
                      </a:r>
                      <a:r>
                        <a:rPr lang="en-AU" sz="1400" baseline="0" dirty="0" smtClean="0"/>
                        <a:t>PROSES DIREKTORAT </a:t>
                      </a:r>
                      <a:r>
                        <a:rPr lang="en-AU" sz="1400" baseline="0" dirty="0" smtClean="0"/>
                        <a:t>JENDERAL BADAN PERADILAN </a:t>
                      </a:r>
                      <a:r>
                        <a:rPr lang="en-AU" sz="1400" baseline="0" dirty="0" smtClean="0"/>
                        <a:t>MILITER</a:t>
                      </a:r>
                    </a:p>
                    <a:p>
                      <a:pPr algn="ctr"/>
                      <a:r>
                        <a:rPr lang="en-AU" sz="1400" baseline="0" dirty="0" smtClean="0"/>
                        <a:t> </a:t>
                      </a:r>
                      <a:r>
                        <a:rPr lang="en-AU" sz="1400" baseline="0" dirty="0" smtClean="0"/>
                        <a:t>DAN PERADILAN TUN</a:t>
                      </a:r>
                      <a:endParaRPr lang="en-AU" sz="1400" dirty="0"/>
                    </a:p>
                  </a:txBody>
                  <a:tcPr marL="118808" marR="118808" marT="51604" marB="51604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34" name="Title 1"/>
          <p:cNvSpPr txBox="1">
            <a:spLocks/>
          </p:cNvSpPr>
          <p:nvPr/>
        </p:nvSpPr>
        <p:spPr>
          <a:xfrm>
            <a:off x="268517" y="1558510"/>
            <a:ext cx="766474" cy="325102"/>
          </a:xfrm>
          <a:prstGeom prst="rect">
            <a:avLst/>
          </a:prstGeom>
          <a:solidFill>
            <a:srgbClr val="C00000"/>
          </a:solidFill>
        </p:spPr>
        <p:txBody>
          <a:bodyPr vert="horz" lIns="121390" tIns="60695" rIns="121390" bIns="60695" rtlCol="0" anchor="ctr">
            <a:normAutofit/>
          </a:bodyPr>
          <a:lstStyle/>
          <a:p>
            <a:pPr marL="0" marR="0" lvl="0" indent="0" algn="ctr" defTabSz="121389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VISI</a:t>
            </a:r>
            <a:endParaRPr kumimoji="0" lang="en-AU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323801" y="5022453"/>
            <a:ext cx="710367" cy="211137"/>
          </a:xfrm>
          <a:prstGeom prst="rect">
            <a:avLst/>
          </a:prstGeom>
          <a:solidFill>
            <a:srgbClr val="0070C0"/>
          </a:solidFill>
        </p:spPr>
        <p:txBody>
          <a:bodyPr vert="horz" lIns="121390" tIns="60695" rIns="121390" bIns="60695" rtlCol="0" anchor="ctr">
            <a:normAutofit fontScale="6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en-AU" sz="11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MISI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43881" y="1350045"/>
            <a:ext cx="3212722" cy="630407"/>
          </a:xfrm>
          <a:prstGeom prst="rect">
            <a:avLst/>
          </a:prstGeom>
          <a:solidFill>
            <a:srgbClr val="92D050"/>
          </a:solidFill>
        </p:spPr>
        <p:txBody>
          <a:bodyPr wrap="square" lIns="121390" tIns="60695" rIns="121390" bIns="60695" rtlCol="0">
            <a:spAutoFit/>
          </a:bodyPr>
          <a:lstStyle/>
          <a:p>
            <a:pPr algn="ctr"/>
            <a:r>
              <a:rPr lang="en-AU" sz="1100" dirty="0" smtClean="0"/>
              <a:t>TERWUJUDNYA BADAN PERADILAN MILITER DAN PERADILAN TATA USAHA NEGARAINDONESIA YANG AGUNG </a:t>
            </a:r>
            <a:endParaRPr lang="en-AU" sz="1100" dirty="0"/>
          </a:p>
        </p:txBody>
      </p:sp>
      <p:sp>
        <p:nvSpPr>
          <p:cNvPr id="42" name="TextBox 41"/>
          <p:cNvSpPr txBox="1"/>
          <p:nvPr/>
        </p:nvSpPr>
        <p:spPr>
          <a:xfrm>
            <a:off x="1043881" y="1926108"/>
            <a:ext cx="3212722" cy="799684"/>
          </a:xfrm>
          <a:prstGeom prst="rect">
            <a:avLst/>
          </a:prstGeom>
          <a:solidFill>
            <a:srgbClr val="FFFF00"/>
          </a:solidFill>
        </p:spPr>
        <p:txBody>
          <a:bodyPr wrap="square" lIns="121390" tIns="60695" rIns="121390" bIns="60695" rtlCol="0">
            <a:spAutoFit/>
          </a:bodyPr>
          <a:lstStyle/>
          <a:p>
            <a:pPr algn="ctr"/>
            <a:r>
              <a:rPr lang="en-AU" sz="1100" dirty="0" smtClean="0"/>
              <a:t>MENJALANKAN KEKUASAAN KEHAKIMAN YANG MERDEKA UNTUK MENYELENGGARAKAN PERADILAN GUNA MENEGAKAN HUKUM DAN KEADILAN</a:t>
            </a:r>
            <a:endParaRPr lang="en-AU" sz="1100" dirty="0"/>
          </a:p>
        </p:txBody>
      </p:sp>
      <p:sp>
        <p:nvSpPr>
          <p:cNvPr id="46" name="Down Arrow 45"/>
          <p:cNvSpPr/>
          <p:nvPr/>
        </p:nvSpPr>
        <p:spPr>
          <a:xfrm rot="16200000">
            <a:off x="4338721" y="3976561"/>
            <a:ext cx="265287" cy="3742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390" tIns="60695" rIns="121390" bIns="60695" rtlCol="0" anchor="ctr"/>
          <a:lstStyle/>
          <a:p>
            <a:pPr algn="ctr"/>
            <a:endParaRPr lang="en-AU"/>
          </a:p>
        </p:txBody>
      </p:sp>
      <p:sp>
        <p:nvSpPr>
          <p:cNvPr id="52" name="TextBox 51"/>
          <p:cNvSpPr txBox="1"/>
          <p:nvPr/>
        </p:nvSpPr>
        <p:spPr>
          <a:xfrm>
            <a:off x="4718706" y="3656037"/>
            <a:ext cx="1581759" cy="815073"/>
          </a:xfrm>
          <a:prstGeom prst="rect">
            <a:avLst/>
          </a:prstGeom>
          <a:solidFill>
            <a:srgbClr val="92D050"/>
          </a:solidFill>
        </p:spPr>
        <p:txBody>
          <a:bodyPr wrap="square" lIns="121390" tIns="60695" rIns="121390" bIns="60695" rtlCol="0">
            <a:spAutoFit/>
          </a:bodyPr>
          <a:lstStyle/>
          <a:p>
            <a:pPr algn="ctr"/>
            <a:r>
              <a:rPr lang="en-AU" sz="900" dirty="0" smtClean="0"/>
              <a:t>TUJUAN PENYELENGGARAAN PERADILAN:</a:t>
            </a:r>
          </a:p>
          <a:p>
            <a:pPr algn="ctr"/>
            <a:r>
              <a:rPr lang="en-AU" sz="900" dirty="0" smtClean="0"/>
              <a:t>TEGAKNYA HUKUM</a:t>
            </a:r>
          </a:p>
          <a:p>
            <a:pPr algn="ctr"/>
            <a:r>
              <a:rPr lang="en-AU" sz="900" dirty="0" smtClean="0"/>
              <a:t>DAN KEADILAN</a:t>
            </a:r>
            <a:endParaRPr lang="en-AU" sz="900" dirty="0"/>
          </a:p>
        </p:txBody>
      </p: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9252793" y="1566069"/>
          <a:ext cx="2304257" cy="568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761"/>
                <a:gridCol w="1569496"/>
              </a:tblGrid>
              <a:tr h="1708011">
                <a:tc rowSpan="5">
                  <a:txBody>
                    <a:bodyPr/>
                    <a:lstStyle/>
                    <a:p>
                      <a:pPr algn="ctr"/>
                      <a:r>
                        <a:rPr lang="en-AU" sz="700" dirty="0" smtClean="0"/>
                        <a:t>TUGAS DAN FUNGSI</a:t>
                      </a:r>
                    </a:p>
                    <a:p>
                      <a:pPr algn="ctr"/>
                      <a:r>
                        <a:rPr lang="en-AU" sz="700" dirty="0" err="1" smtClean="0"/>
                        <a:t>Direktorat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Jenderal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Badan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Peradilan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Militer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dan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Peradilan</a:t>
                      </a:r>
                      <a:r>
                        <a:rPr lang="en-AU" sz="700" dirty="0" smtClean="0"/>
                        <a:t> TUN </a:t>
                      </a:r>
                      <a:r>
                        <a:rPr lang="en-AU" sz="700" dirty="0" err="1" smtClean="0"/>
                        <a:t>mempunyai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tugas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mnembantu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Sekretariat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Mahkamah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Agung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dalam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merumuskan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melaksanakan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kebijakan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standarisasi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teknis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dibidang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pembinaan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tenaga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teknis</a:t>
                      </a:r>
                      <a:r>
                        <a:rPr lang="en-AU" sz="700" baseline="0" dirty="0" smtClean="0"/>
                        <a:t>, </a:t>
                      </a:r>
                      <a:r>
                        <a:rPr lang="en-AU" sz="700" baseline="0" dirty="0" err="1" smtClean="0"/>
                        <a:t>pembinaan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administarsi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peradilan</a:t>
                      </a:r>
                      <a:r>
                        <a:rPr lang="en-AU" sz="700" baseline="0" dirty="0" smtClean="0"/>
                        <a:t>, </a:t>
                      </a:r>
                      <a:r>
                        <a:rPr lang="en-AU" sz="700" baseline="0" dirty="0" err="1" smtClean="0"/>
                        <a:t>pranata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tata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laksana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perkara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dari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Lingkungan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Peradilan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Militer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Peradilan</a:t>
                      </a:r>
                      <a:r>
                        <a:rPr lang="en-AU" sz="700" baseline="0" dirty="0" smtClean="0"/>
                        <a:t> TUN </a:t>
                      </a:r>
                      <a:r>
                        <a:rPr lang="en-AU" sz="700" baseline="0" dirty="0" err="1" smtClean="0"/>
                        <a:t>pada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Mahkamah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Agung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pengadilan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di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lingkungan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Peradilan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Militer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Peradailan</a:t>
                      </a:r>
                      <a:r>
                        <a:rPr lang="en-AU" sz="700" baseline="0" dirty="0" smtClean="0"/>
                        <a:t> Tata Usaha Negara</a:t>
                      </a:r>
                      <a:endParaRPr lang="en-AU" sz="700" dirty="0" smtClean="0"/>
                    </a:p>
                  </a:txBody>
                  <a:tcPr marL="118808" marR="118808" marT="51604" marB="51604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700" dirty="0" err="1" smtClean="0"/>
                        <a:t>Penyiapan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perumusan</a:t>
                      </a:r>
                      <a:r>
                        <a:rPr lang="en-AU" sz="700" baseline="0" dirty="0" smtClean="0"/>
                        <a:t>  </a:t>
                      </a:r>
                      <a:r>
                        <a:rPr lang="en-AU" sz="700" baseline="0" dirty="0" err="1" smtClean="0"/>
                        <a:t>kebijakan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dibidang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pembinaan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tenaga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teknis</a:t>
                      </a:r>
                      <a:r>
                        <a:rPr lang="en-AU" sz="700" baseline="0" dirty="0" smtClean="0"/>
                        <a:t>, </a:t>
                      </a:r>
                      <a:r>
                        <a:rPr lang="en-AU" sz="700" baseline="0" dirty="0" err="1" smtClean="0"/>
                        <a:t>pembinaan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adminstrasi</a:t>
                      </a:r>
                      <a:r>
                        <a:rPr lang="en-AU" sz="700" baseline="0" dirty="0" smtClean="0"/>
                        <a:t>  </a:t>
                      </a:r>
                      <a:r>
                        <a:rPr lang="en-AU" sz="700" baseline="0" dirty="0" err="1" smtClean="0"/>
                        <a:t>peradilan</a:t>
                      </a:r>
                      <a:r>
                        <a:rPr lang="en-AU" sz="700" baseline="0" dirty="0" smtClean="0"/>
                        <a:t>, </a:t>
                      </a:r>
                      <a:r>
                        <a:rPr lang="en-AU" sz="700" baseline="0" dirty="0" err="1" smtClean="0"/>
                        <a:t>pranata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tata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laksana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perkara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dari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lingkungan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Peradilan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Militer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Peradilan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Tun</a:t>
                      </a:r>
                      <a:endParaRPr lang="en-AU" sz="700" baseline="0" dirty="0" smtClean="0"/>
                    </a:p>
                  </a:txBody>
                  <a:tcPr marL="118808" marR="118808" marT="51604" marB="51604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342703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700" dirty="0" err="1" smtClean="0"/>
                        <a:t>Pelaksanaan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kebijakan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dibidang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pembinaan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tenaga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teknis</a:t>
                      </a:r>
                      <a:r>
                        <a:rPr lang="en-AU" sz="700" dirty="0" smtClean="0"/>
                        <a:t>,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pembinaan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administrasi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peradilan</a:t>
                      </a:r>
                      <a:r>
                        <a:rPr lang="en-AU" sz="700" baseline="0" dirty="0" smtClean="0"/>
                        <a:t> , </a:t>
                      </a:r>
                      <a:r>
                        <a:rPr lang="en-AU" sz="700" baseline="0" dirty="0" err="1" smtClean="0"/>
                        <a:t>pranata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tata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laksana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perkara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dari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lingkungan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Peradilan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Militer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Peradilan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Tun</a:t>
                      </a:r>
                      <a:endParaRPr lang="en-AU" sz="700" baseline="0" dirty="0" smtClean="0"/>
                    </a:p>
                  </a:txBody>
                  <a:tcPr marL="118808" marR="118808" marT="51604" marB="51604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364115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700" dirty="0" err="1" smtClean="0"/>
                        <a:t>Perumusan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standar</a:t>
                      </a:r>
                      <a:r>
                        <a:rPr lang="en-AU" sz="700" dirty="0" smtClean="0"/>
                        <a:t>,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norma</a:t>
                      </a:r>
                      <a:r>
                        <a:rPr lang="en-AU" sz="700" baseline="0" dirty="0" smtClean="0"/>
                        <a:t>, </a:t>
                      </a:r>
                      <a:r>
                        <a:rPr lang="en-AU" sz="700" baseline="0" dirty="0" err="1" smtClean="0"/>
                        <a:t>kriteria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prosedur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dibidang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pembinaan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tenaga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teknis</a:t>
                      </a:r>
                      <a:r>
                        <a:rPr lang="en-AU" sz="700" baseline="0" dirty="0" smtClean="0"/>
                        <a:t>, </a:t>
                      </a:r>
                      <a:r>
                        <a:rPr lang="en-AU" sz="700" baseline="0" dirty="0" err="1" smtClean="0"/>
                        <a:t>pembinaan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administrasi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peradilan</a:t>
                      </a:r>
                      <a:r>
                        <a:rPr lang="en-AU" sz="700" baseline="0" dirty="0" smtClean="0"/>
                        <a:t>, </a:t>
                      </a:r>
                      <a:r>
                        <a:rPr lang="en-AU" sz="700" baseline="0" dirty="0" err="1" smtClean="0"/>
                        <a:t>pranata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tata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laksana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perkara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dari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lingkungan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Peradilan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Militer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Peradilan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Tun</a:t>
                      </a:r>
                      <a:endParaRPr lang="en-AU" sz="700" baseline="0" dirty="0" smtClean="0"/>
                    </a:p>
                  </a:txBody>
                  <a:tcPr marL="118808" marR="118808" marT="51604" marB="51604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55015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700" dirty="0" err="1" smtClean="0"/>
                        <a:t>Pemberian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bimbingan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teknis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dan</a:t>
                      </a:r>
                      <a:r>
                        <a:rPr lang="en-AU" sz="700" dirty="0" smtClean="0"/>
                        <a:t> </a:t>
                      </a:r>
                      <a:r>
                        <a:rPr lang="en-AU" sz="700" dirty="0" err="1" smtClean="0"/>
                        <a:t>evaluasi</a:t>
                      </a:r>
                      <a:endParaRPr lang="en-AU" sz="700" baseline="0" dirty="0" smtClean="0"/>
                    </a:p>
                  </a:txBody>
                  <a:tcPr marL="118808" marR="118808" marT="51604" marB="51604" anchor="ctr">
                    <a:solidFill>
                      <a:srgbClr val="00B0F0"/>
                    </a:solidFill>
                  </a:tcPr>
                </a:tc>
              </a:tr>
              <a:tr h="818788">
                <a:tc vMerge="1">
                  <a:txBody>
                    <a:bodyPr/>
                    <a:lstStyle/>
                    <a:p>
                      <a:pPr algn="ctr"/>
                      <a:endParaRPr lang="en-AU" sz="1600" dirty="0" smtClean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700" baseline="0" dirty="0" err="1" smtClean="0"/>
                        <a:t>Pelaksanaan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administrasi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Direktorat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Jenderal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Badan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Peradilan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Militer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Peradilan</a:t>
                      </a:r>
                      <a:r>
                        <a:rPr lang="en-AU" sz="700" baseline="0" dirty="0" smtClean="0"/>
                        <a:t> TUN</a:t>
                      </a:r>
                    </a:p>
                  </a:txBody>
                  <a:tcPr marL="118808" marR="118808" marT="51604" marB="51604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3" name="Down Arrow 62"/>
          <p:cNvSpPr/>
          <p:nvPr/>
        </p:nvSpPr>
        <p:spPr>
          <a:xfrm>
            <a:off x="1979985" y="2790205"/>
            <a:ext cx="527775" cy="2030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390" tIns="60695" rIns="121390" bIns="60695" rtlCol="0" anchor="ctr"/>
          <a:lstStyle/>
          <a:p>
            <a:pPr algn="ctr"/>
            <a:endParaRPr lang="en-AU" sz="1300" dirty="0"/>
          </a:p>
        </p:txBody>
      </p:sp>
      <p:sp>
        <p:nvSpPr>
          <p:cNvPr id="64" name="Down Arrow 63"/>
          <p:cNvSpPr/>
          <p:nvPr/>
        </p:nvSpPr>
        <p:spPr>
          <a:xfrm>
            <a:off x="3420145" y="2790205"/>
            <a:ext cx="527775" cy="2030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390" tIns="60695" rIns="121390" bIns="60695" rtlCol="0" anchor="ctr"/>
          <a:lstStyle/>
          <a:p>
            <a:pPr algn="ctr"/>
            <a:endParaRPr lang="en-AU" sz="1300" dirty="0"/>
          </a:p>
        </p:txBody>
      </p:sp>
      <p:sp>
        <p:nvSpPr>
          <p:cNvPr id="65" name="Down Arrow 64"/>
          <p:cNvSpPr/>
          <p:nvPr/>
        </p:nvSpPr>
        <p:spPr>
          <a:xfrm rot="5400000">
            <a:off x="8899853" y="4079249"/>
            <a:ext cx="360041" cy="2302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390" tIns="60695" rIns="121390" bIns="60695" rtlCol="0" anchor="ctr"/>
          <a:lstStyle/>
          <a:p>
            <a:pPr algn="ctr"/>
            <a:endParaRPr lang="en-AU"/>
          </a:p>
        </p:txBody>
      </p:sp>
      <p:sp>
        <p:nvSpPr>
          <p:cNvPr id="67" name="Rectangle 66"/>
          <p:cNvSpPr/>
          <p:nvPr/>
        </p:nvSpPr>
        <p:spPr>
          <a:xfrm>
            <a:off x="9252793" y="1278037"/>
            <a:ext cx="2304256" cy="276999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AU" sz="1200" dirty="0" smtClean="0"/>
              <a:t>  </a:t>
            </a:r>
            <a:r>
              <a:rPr lang="en-AU" sz="900" dirty="0" err="1" smtClean="0"/>
              <a:t>Tugas</a:t>
            </a:r>
            <a:r>
              <a:rPr lang="en-AU" sz="900" dirty="0" smtClean="0"/>
              <a:t>                     </a:t>
            </a:r>
            <a:r>
              <a:rPr lang="en-AU" sz="900" dirty="0" err="1" smtClean="0"/>
              <a:t>Fungsi</a:t>
            </a:r>
            <a:endParaRPr lang="en-AU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468</Words>
  <Application>Microsoft Office PowerPoint</Application>
  <PresentationFormat>Custom</PresentationFormat>
  <Paragraphs>49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PETA BISNIS  DIREKTORAT JENDERAL BADAN PERADILAN MILITER DAN PERADILAN TATA USAHA NEGARA</dc:title>
  <dc:creator>Miltun</dc:creator>
  <cp:lastModifiedBy>Miltun</cp:lastModifiedBy>
  <cp:revision>43</cp:revision>
  <dcterms:created xsi:type="dcterms:W3CDTF">2016-06-23T06:51:04Z</dcterms:created>
  <dcterms:modified xsi:type="dcterms:W3CDTF">2016-06-24T08:56:57Z</dcterms:modified>
</cp:coreProperties>
</file>