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7"/>
  </p:notesMasterIdLst>
  <p:sldIdLst>
    <p:sldId id="256" r:id="rId2"/>
    <p:sldId id="257" r:id="rId3"/>
    <p:sldId id="258" r:id="rId4"/>
    <p:sldId id="259" r:id="rId5"/>
    <p:sldId id="279" r:id="rId6"/>
    <p:sldId id="260" r:id="rId7"/>
    <p:sldId id="261" r:id="rId8"/>
    <p:sldId id="262" r:id="rId9"/>
    <p:sldId id="263" r:id="rId10"/>
    <p:sldId id="264" r:id="rId11"/>
    <p:sldId id="265" r:id="rId12"/>
    <p:sldId id="266" r:id="rId13"/>
    <p:sldId id="267" r:id="rId14"/>
    <p:sldId id="268" r:id="rId15"/>
    <p:sldId id="269" r:id="rId16"/>
    <p:sldId id="273" r:id="rId17"/>
    <p:sldId id="270" r:id="rId18"/>
    <p:sldId id="271" r:id="rId19"/>
    <p:sldId id="272" r:id="rId20"/>
    <p:sldId id="274" r:id="rId21"/>
    <p:sldId id="275" r:id="rId22"/>
    <p:sldId id="276" r:id="rId23"/>
    <p:sldId id="277" r:id="rId24"/>
    <p:sldId id="280" r:id="rId25"/>
    <p:sldId id="281" r:id="rId26"/>
    <p:sldId id="282" r:id="rId27"/>
    <p:sldId id="283" r:id="rId28"/>
    <p:sldId id="284" r:id="rId29"/>
    <p:sldId id="285" r:id="rId30"/>
    <p:sldId id="286" r:id="rId31"/>
    <p:sldId id="287" r:id="rId32"/>
    <p:sldId id="288" r:id="rId33"/>
    <p:sldId id="290" r:id="rId34"/>
    <p:sldId id="289" r:id="rId35"/>
    <p:sldId id="27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E91620-6AF7-4D59-80E2-78E661207650}" type="datetimeFigureOut">
              <a:rPr lang="en-US" smtClean="0"/>
              <a:t>3/14/2018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218305-7A14-42A0-82C6-3AFAA4E1E76E}" type="slidenum">
              <a:rPr lang="en-US" smtClean="0"/>
              <a:t>‹#›</a:t>
            </a:fld>
            <a:endParaRPr lang="en-US"/>
          </a:p>
        </p:txBody>
      </p:sp>
    </p:spTree>
    <p:extLst>
      <p:ext uri="{BB962C8B-B14F-4D97-AF65-F5344CB8AC3E}">
        <p14:creationId xmlns:p14="http://schemas.microsoft.com/office/powerpoint/2010/main" val="1189066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218305-7A14-42A0-82C6-3AFAA4E1E76E}" type="slidenum">
              <a:rPr lang="en-US" smtClean="0"/>
              <a:t>12</a:t>
            </a:fld>
            <a:endParaRPr lang="en-US"/>
          </a:p>
        </p:txBody>
      </p:sp>
    </p:spTree>
    <p:extLst>
      <p:ext uri="{BB962C8B-B14F-4D97-AF65-F5344CB8AC3E}">
        <p14:creationId xmlns:p14="http://schemas.microsoft.com/office/powerpoint/2010/main" val="2799418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770F3C-9794-46D8-838E-E395DB04CFA5}" type="datetimeFigureOut">
              <a:rPr lang="en-US" smtClean="0"/>
              <a:t>3/14/2018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931B514-0CF5-4BE4-BC3F-2DCC85C155A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770F3C-9794-46D8-838E-E395DB04CFA5}"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1B514-0CF5-4BE4-BC3F-2DCC85C155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770F3C-9794-46D8-838E-E395DB04CFA5}"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1B514-0CF5-4BE4-BC3F-2DCC85C155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770F3C-9794-46D8-838E-E395DB04CFA5}"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1B514-0CF5-4BE4-BC3F-2DCC85C155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770F3C-9794-46D8-838E-E395DB04CFA5}"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931B514-0CF5-4BE4-BC3F-2DCC85C155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770F3C-9794-46D8-838E-E395DB04CFA5}"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1B514-0CF5-4BE4-BC3F-2DCC85C155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770F3C-9794-46D8-838E-E395DB04CFA5}" type="datetimeFigureOut">
              <a:rPr lang="en-US" smtClean="0"/>
              <a:t>3/14/2018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1B514-0CF5-4BE4-BC3F-2DCC85C155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770F3C-9794-46D8-838E-E395DB04CFA5}" type="datetimeFigureOut">
              <a:rPr lang="en-US" smtClean="0"/>
              <a:t>3/14/2018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1B514-0CF5-4BE4-BC3F-2DCC85C155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70F3C-9794-46D8-838E-E395DB04CFA5}" type="datetimeFigureOut">
              <a:rPr lang="en-US" smtClean="0"/>
              <a:t>3/14/2018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1B514-0CF5-4BE4-BC3F-2DCC85C155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770F3C-9794-46D8-838E-E395DB04CFA5}"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1B514-0CF5-4BE4-BC3F-2DCC85C155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770F3C-9794-46D8-838E-E395DB04CFA5}"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1B514-0CF5-4BE4-BC3F-2DCC85C155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770F3C-9794-46D8-838E-E395DB04CFA5}" type="datetimeFigureOut">
              <a:rPr lang="en-US" smtClean="0"/>
              <a:t>3/14/2018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931B514-0CF5-4BE4-BC3F-2DCC85C155A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Hasil</a:t>
            </a:r>
            <a:r>
              <a:rPr lang="en-US" dirty="0" smtClean="0"/>
              <a:t> </a:t>
            </a:r>
            <a:r>
              <a:rPr lang="en-US" dirty="0" err="1" smtClean="0"/>
              <a:t>Pembinaan</a:t>
            </a:r>
            <a:r>
              <a:rPr lang="en-US" dirty="0" smtClean="0"/>
              <a:t> </a:t>
            </a:r>
            <a:r>
              <a:rPr lang="en-US" dirty="0" err="1" smtClean="0"/>
              <a:t>Pimpinan</a:t>
            </a:r>
            <a:r>
              <a:rPr lang="en-US" dirty="0" smtClean="0"/>
              <a:t> MA</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KPD SELURUH KETUA PENGADILAN TINGKAT BANDING SE IND. </a:t>
            </a:r>
          </a:p>
          <a:p>
            <a:r>
              <a:rPr lang="en-US" dirty="0" err="1" smtClean="0"/>
              <a:t>Selasa</a:t>
            </a:r>
            <a:r>
              <a:rPr lang="en-US" dirty="0" smtClean="0"/>
              <a:t>, </a:t>
            </a:r>
            <a:r>
              <a:rPr lang="en-US" dirty="0" err="1" smtClean="0"/>
              <a:t>tgl</a:t>
            </a:r>
            <a:r>
              <a:rPr lang="en-US" dirty="0" smtClean="0"/>
              <a:t> 27 </a:t>
            </a:r>
            <a:r>
              <a:rPr lang="en-US" dirty="0" err="1" smtClean="0"/>
              <a:t>Pebruari</a:t>
            </a:r>
            <a:r>
              <a:rPr lang="en-US" dirty="0" smtClean="0"/>
              <a:t> 2018</a:t>
            </a:r>
            <a:r>
              <a:rPr lang="en-US" dirty="0" smtClean="0"/>
              <a:t>.</a:t>
            </a:r>
          </a:p>
          <a:p>
            <a:r>
              <a:rPr lang="en-US" dirty="0" err="1" smtClean="0"/>
              <a:t>Disampaikan</a:t>
            </a:r>
            <a:r>
              <a:rPr lang="en-US" dirty="0" smtClean="0"/>
              <a:t> </a:t>
            </a:r>
            <a:r>
              <a:rPr lang="en-US" dirty="0" err="1" smtClean="0"/>
              <a:t>kpd</a:t>
            </a:r>
            <a:r>
              <a:rPr lang="en-US" dirty="0" smtClean="0"/>
              <a:t> PN </a:t>
            </a:r>
            <a:r>
              <a:rPr lang="en-US" dirty="0" err="1" smtClean="0"/>
              <a:t>Serang</a:t>
            </a:r>
            <a:r>
              <a:rPr lang="en-US" dirty="0" smtClean="0"/>
              <a:t>,  </a:t>
            </a:r>
            <a:r>
              <a:rPr lang="en-US" dirty="0" err="1" smtClean="0"/>
              <a:t>Rabu</a:t>
            </a:r>
            <a:r>
              <a:rPr lang="en-US" dirty="0" smtClean="0"/>
              <a:t>, </a:t>
            </a:r>
            <a:r>
              <a:rPr lang="en-US" dirty="0" err="1" smtClean="0"/>
              <a:t>tanggal</a:t>
            </a:r>
            <a:r>
              <a:rPr lang="en-US" dirty="0" smtClean="0"/>
              <a:t> 14 </a:t>
            </a:r>
            <a:r>
              <a:rPr lang="en-US" dirty="0" err="1" smtClean="0"/>
              <a:t>Maret</a:t>
            </a:r>
            <a:r>
              <a:rPr lang="en-US" dirty="0" smtClean="0"/>
              <a:t> 2018 .</a:t>
            </a:r>
            <a:endParaRPr lang="en-US" dirty="0"/>
          </a:p>
        </p:txBody>
      </p:sp>
    </p:spTree>
    <p:extLst>
      <p:ext uri="{BB962C8B-B14F-4D97-AF65-F5344CB8AC3E}">
        <p14:creationId xmlns:p14="http://schemas.microsoft.com/office/powerpoint/2010/main" val="3326244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Permasalahan Kualitas Putusan Dari </a:t>
            </a:r>
            <a:br>
              <a:rPr lang="id-ID" b="1" dirty="0"/>
            </a:br>
            <a:r>
              <a:rPr lang="id-ID" b="1" dirty="0"/>
              <a:t>Aspek Hukum Acara:</a:t>
            </a:r>
            <a:endParaRPr lang="en-US" dirty="0"/>
          </a:p>
        </p:txBody>
      </p:sp>
      <p:sp>
        <p:nvSpPr>
          <p:cNvPr id="3" name="Content Placeholder 2"/>
          <p:cNvSpPr>
            <a:spLocks noGrp="1"/>
          </p:cNvSpPr>
          <p:nvPr>
            <p:ph idx="1"/>
          </p:nvPr>
        </p:nvSpPr>
        <p:spPr/>
        <p:txBody>
          <a:bodyPr>
            <a:normAutofit fontScale="92500" lnSpcReduction="20000"/>
          </a:bodyPr>
          <a:lstStyle/>
          <a:p>
            <a:pPr algn="just"/>
            <a:r>
              <a:rPr lang="id-ID" dirty="0"/>
              <a:t>Kurang mengimplementasikan asas </a:t>
            </a:r>
            <a:r>
              <a:rPr lang="id-ID" i="1" dirty="0"/>
              <a:t>“audi et alteram partem”</a:t>
            </a:r>
            <a:r>
              <a:rPr lang="id-ID" dirty="0"/>
              <a:t>, misalnya alat bukti para pihak tidak dipertimbangkan secara berimbang;</a:t>
            </a:r>
          </a:p>
          <a:p>
            <a:pPr algn="just"/>
            <a:r>
              <a:rPr lang="id-ID" dirty="0"/>
              <a:t>Penentuan beban pembuktian: </a:t>
            </a:r>
          </a:p>
          <a:p>
            <a:pPr marL="711200" indent="-528638" algn="just">
              <a:buAutoNum type="arabicPeriod"/>
            </a:pPr>
            <a:r>
              <a:rPr lang="id-ID" dirty="0"/>
              <a:t>Apa pokok persengketaan?</a:t>
            </a:r>
          </a:p>
          <a:p>
            <a:pPr marL="711200" indent="-528638" algn="just">
              <a:buAutoNum type="arabicPeriod"/>
            </a:pPr>
            <a:r>
              <a:rPr lang="id-ID" dirty="0"/>
              <a:t>Hal-hal apa yang harus dibuktikan?</a:t>
            </a:r>
          </a:p>
          <a:p>
            <a:pPr marL="711200" indent="-528638" algn="just">
              <a:buAutoNum type="arabicPeriod"/>
            </a:pPr>
            <a:r>
              <a:rPr lang="id-ID" dirty="0"/>
              <a:t>Pihak mana yang harus membuktikan atau pihak mana yang dibebani pembuktian terhadap hal-hal tertentu?</a:t>
            </a:r>
          </a:p>
          <a:p>
            <a:pPr marL="711200" indent="-528638" algn="just">
              <a:buAutoNum type="arabicPeriod"/>
            </a:pPr>
            <a:r>
              <a:rPr lang="id-ID" dirty="0"/>
              <a:t>Alat bukti utama apa yang menjadi dasar pertimbangan? dan bagaimana kekuatan pembuktiannya?</a:t>
            </a:r>
          </a:p>
          <a:p>
            <a:endParaRPr lang="en-US" dirty="0"/>
          </a:p>
        </p:txBody>
      </p:sp>
    </p:spTree>
    <p:extLst>
      <p:ext uri="{BB962C8B-B14F-4D97-AF65-F5344CB8AC3E}">
        <p14:creationId xmlns:p14="http://schemas.microsoft.com/office/powerpoint/2010/main" val="4033706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Permasalahan Kualitas Putusan </a:t>
            </a:r>
            <a:br>
              <a:rPr lang="id-ID" b="1" dirty="0"/>
            </a:br>
            <a:r>
              <a:rPr lang="id-ID" b="1" dirty="0"/>
              <a:t>dari Aspek Hukum Material:</a:t>
            </a:r>
            <a:endParaRPr lang="en-US" dirty="0"/>
          </a:p>
        </p:txBody>
      </p:sp>
      <p:sp>
        <p:nvSpPr>
          <p:cNvPr id="3" name="Content Placeholder 2"/>
          <p:cNvSpPr>
            <a:spLocks noGrp="1"/>
          </p:cNvSpPr>
          <p:nvPr>
            <p:ph idx="1"/>
          </p:nvPr>
        </p:nvSpPr>
        <p:spPr/>
        <p:txBody>
          <a:bodyPr/>
          <a:lstStyle/>
          <a:p>
            <a:pPr marL="528638" indent="-528638" algn="just"/>
            <a:r>
              <a:rPr lang="id-ID" dirty="0"/>
              <a:t>Kurang mengelaborasi sumber-sumber hukum khususnya yurisprudensi dan doktrin</a:t>
            </a:r>
            <a:r>
              <a:rPr lang="id-ID" dirty="0" smtClean="0"/>
              <a:t>;</a:t>
            </a:r>
            <a:endParaRPr lang="en-US" dirty="0" smtClean="0"/>
          </a:p>
          <a:p>
            <a:pPr marL="0" indent="0" algn="just">
              <a:buNone/>
            </a:pPr>
            <a:endParaRPr lang="id-ID" dirty="0"/>
          </a:p>
          <a:p>
            <a:pPr marL="528638" indent="-528638" algn="just"/>
            <a:r>
              <a:rPr lang="id-ID" dirty="0"/>
              <a:t>Substansi hukum yang cenderung mengikuti dalil-dalil para pihak, kurang dapat menentukan bagaimana aspek dan rumusan hukum yang tepat untuk diterapkan secara kasuistis;</a:t>
            </a:r>
          </a:p>
          <a:p>
            <a:pPr marL="528638" indent="-528638"/>
            <a:endParaRPr lang="id-ID" dirty="0"/>
          </a:p>
          <a:p>
            <a:endParaRPr lang="en-US" dirty="0"/>
          </a:p>
        </p:txBody>
      </p:sp>
    </p:spTree>
    <p:extLst>
      <p:ext uri="{BB962C8B-B14F-4D97-AF65-F5344CB8AC3E}">
        <p14:creationId xmlns:p14="http://schemas.microsoft.com/office/powerpoint/2010/main" val="417100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Permasalahan Kualitas Putusan dari </a:t>
            </a:r>
            <a:br>
              <a:rPr lang="id-ID" b="1" dirty="0"/>
            </a:br>
            <a:r>
              <a:rPr lang="id-ID" b="1" dirty="0"/>
              <a:t>Aspek Penalaran Hukum</a:t>
            </a:r>
            <a:endParaRPr lang="en-US" dirty="0"/>
          </a:p>
        </p:txBody>
      </p:sp>
      <p:sp>
        <p:nvSpPr>
          <p:cNvPr id="3" name="Content Placeholder 2"/>
          <p:cNvSpPr>
            <a:spLocks noGrp="1"/>
          </p:cNvSpPr>
          <p:nvPr>
            <p:ph idx="1"/>
          </p:nvPr>
        </p:nvSpPr>
        <p:spPr/>
        <p:txBody>
          <a:bodyPr/>
          <a:lstStyle/>
          <a:p>
            <a:pPr marL="447675" indent="-447675" algn="just"/>
            <a:r>
              <a:rPr lang="id-ID" dirty="0"/>
              <a:t>Penalaran hukum dalam pertimbangan putusan yang kurang logis, runtut, dan sistematis;</a:t>
            </a:r>
          </a:p>
          <a:p>
            <a:pPr marL="447675" indent="-447675" algn="just"/>
            <a:r>
              <a:rPr lang="id-ID" dirty="0"/>
              <a:t>Putusan yang bertolak belakang dengan putusan sebelumnya yang telah berkekuatan hukum tetap sehingga tidak mendukung asas kepastian hukum;</a:t>
            </a:r>
          </a:p>
          <a:p>
            <a:pPr marL="447675" indent="-447675" algn="just"/>
            <a:r>
              <a:rPr lang="id-ID" dirty="0"/>
              <a:t>Pertimbangan hakim yang tidak tuntas;</a:t>
            </a:r>
          </a:p>
          <a:p>
            <a:endParaRPr lang="en-US" dirty="0"/>
          </a:p>
        </p:txBody>
      </p:sp>
    </p:spTree>
    <p:extLst>
      <p:ext uri="{BB962C8B-B14F-4D97-AF65-F5344CB8AC3E}">
        <p14:creationId xmlns:p14="http://schemas.microsoft.com/office/powerpoint/2010/main" val="3005218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Permasalahan Kualitas Putusan dari </a:t>
            </a:r>
            <a:br>
              <a:rPr lang="id-ID" b="1" dirty="0"/>
            </a:br>
            <a:r>
              <a:rPr lang="id-ID" b="1" dirty="0"/>
              <a:t>Aspek Penggalian Nilai-nilai yang Hidup</a:t>
            </a:r>
            <a:endParaRPr lang="en-US" dirty="0"/>
          </a:p>
        </p:txBody>
      </p:sp>
      <p:sp>
        <p:nvSpPr>
          <p:cNvPr id="3" name="Content Placeholder 2"/>
          <p:cNvSpPr>
            <a:spLocks noGrp="1"/>
          </p:cNvSpPr>
          <p:nvPr>
            <p:ph idx="1"/>
          </p:nvPr>
        </p:nvSpPr>
        <p:spPr/>
        <p:txBody>
          <a:bodyPr>
            <a:normAutofit/>
          </a:bodyPr>
          <a:lstStyle/>
          <a:p>
            <a:pPr marL="528638" indent="-528638" algn="just"/>
            <a:r>
              <a:rPr lang="id-ID" dirty="0"/>
              <a:t>Beberapa putusan yang bersinggungan dengan nilai-nilai masyarakat yang dinamis, kurang memperhatikan dampak tindak pidana terhadap masyarakat secara luas</a:t>
            </a:r>
            <a:r>
              <a:rPr lang="id-ID" dirty="0" smtClean="0"/>
              <a:t>;</a:t>
            </a:r>
            <a:endParaRPr lang="en-US" dirty="0" smtClean="0"/>
          </a:p>
          <a:p>
            <a:pPr marL="0" indent="0" algn="just">
              <a:buNone/>
            </a:pPr>
            <a:endParaRPr lang="id-ID" dirty="0"/>
          </a:p>
          <a:p>
            <a:pPr marL="528638" indent="-528638" algn="just"/>
            <a:r>
              <a:rPr lang="id-ID" dirty="0"/>
              <a:t>Pertimbangan keadaan memberatkan dan meringankan yang dicantumkan kurang dilandasi semangat berpihak pada nilai-nilai yang hidup di masyarakat dan filosofi pemidanaan yang tepat.</a:t>
            </a:r>
          </a:p>
          <a:p>
            <a:endParaRPr lang="en-US" dirty="0"/>
          </a:p>
        </p:txBody>
      </p:sp>
    </p:spTree>
    <p:extLst>
      <p:ext uri="{BB962C8B-B14F-4D97-AF65-F5344CB8AC3E}">
        <p14:creationId xmlns:p14="http://schemas.microsoft.com/office/powerpoint/2010/main" val="3881367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Permasalahan Kualitas Putusan dari </a:t>
            </a:r>
            <a:br>
              <a:rPr lang="id-ID" b="1" dirty="0"/>
            </a:br>
            <a:r>
              <a:rPr lang="id-ID" b="1" dirty="0"/>
              <a:t>Aspek Profesionalisme Hakim</a:t>
            </a:r>
            <a:endParaRPr lang="en-US" dirty="0"/>
          </a:p>
        </p:txBody>
      </p:sp>
      <p:sp>
        <p:nvSpPr>
          <p:cNvPr id="3" name="Content Placeholder 2"/>
          <p:cNvSpPr>
            <a:spLocks noGrp="1"/>
          </p:cNvSpPr>
          <p:nvPr>
            <p:ph idx="1"/>
          </p:nvPr>
        </p:nvSpPr>
        <p:spPr/>
        <p:txBody>
          <a:bodyPr>
            <a:normAutofit/>
          </a:bodyPr>
          <a:lstStyle/>
          <a:p>
            <a:pPr marL="528638" indent="-447675" algn="just"/>
            <a:r>
              <a:rPr lang="id-ID" dirty="0"/>
              <a:t>Dalam masalah akseptabilitas putusan, masyarakat dan para pihak tidak hanya melihat isi putusan yang dijatuhkan, tetapi juga melihat rekam jejak dan profesionalisme hakim yang memutus</a:t>
            </a:r>
            <a:r>
              <a:rPr lang="id-ID" dirty="0" smtClean="0"/>
              <a:t>;</a:t>
            </a:r>
            <a:endParaRPr lang="en-US" dirty="0" smtClean="0"/>
          </a:p>
          <a:p>
            <a:pPr marL="80963" indent="0" algn="just">
              <a:buNone/>
            </a:pPr>
            <a:endParaRPr lang="id-ID" dirty="0"/>
          </a:p>
          <a:p>
            <a:pPr marL="528638" indent="-447675" algn="just"/>
            <a:r>
              <a:rPr lang="id-ID" dirty="0"/>
              <a:t>Citra baik hakim dan aparatur peradilan serta lembaga peradilan juga menentukan akseptabilitas putusan.</a:t>
            </a:r>
          </a:p>
          <a:p>
            <a:endParaRPr lang="en-US" dirty="0"/>
          </a:p>
        </p:txBody>
      </p:sp>
    </p:spTree>
    <p:extLst>
      <p:ext uri="{BB962C8B-B14F-4D97-AF65-F5344CB8AC3E}">
        <p14:creationId xmlns:p14="http://schemas.microsoft.com/office/powerpoint/2010/main" val="582182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Netralitas</a:t>
            </a:r>
            <a:r>
              <a:rPr lang="en-US" dirty="0" smtClean="0"/>
              <a:t> ASN </a:t>
            </a:r>
            <a:r>
              <a:rPr lang="en-US" dirty="0" err="1" smtClean="0"/>
              <a:t>dalam</a:t>
            </a:r>
            <a:r>
              <a:rPr lang="en-US" dirty="0" smtClean="0"/>
              <a:t> </a:t>
            </a:r>
            <a:r>
              <a:rPr lang="en-US" dirty="0" err="1" smtClean="0"/>
              <a:t>Pemilu</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lgn="just"/>
            <a:r>
              <a:rPr lang="id-ID" dirty="0"/>
              <a:t>Setiap ASN tidak berpihak dari segala bentuk pengaruh manapun dan tidak memihak kepada kepentingan siapapun” (Pasal 2 huruf f UU 5/2014 tentang ASN);</a:t>
            </a:r>
          </a:p>
          <a:p>
            <a:pPr algn="just"/>
            <a:r>
              <a:rPr lang="id-ID" dirty="0"/>
              <a:t>“PNS diberhentikan dengan tidak hormat karena menjadi anggota dan/atau pengurus parpol” (Pasal 87 Ayat (4) huruf b UU 5/2014);</a:t>
            </a:r>
          </a:p>
          <a:p>
            <a:pPr algn="just"/>
            <a:r>
              <a:rPr lang="id-ID" dirty="0"/>
              <a:t>“PNS yang mencalonkan diri atau dicalonkan menjadi gub/wagub, bupati/wabup, walikota/wawali wajib menyatakan pengunduran diri secara tertulis sebagai PNS sejak ditetapkan sebagai calon peserta pilkada” (Pasal 119 dan Pasal 123 Ayat (3) UU 5/2014 dan Putusan MK No. 41/PUU-XII/2014);</a:t>
            </a:r>
          </a:p>
          <a:p>
            <a:endParaRPr lang="en-US" dirty="0"/>
          </a:p>
        </p:txBody>
      </p:sp>
    </p:spTree>
    <p:extLst>
      <p:ext uri="{BB962C8B-B14F-4D97-AF65-F5344CB8AC3E}">
        <p14:creationId xmlns:p14="http://schemas.microsoft.com/office/powerpoint/2010/main" val="2757108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97811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endParaRPr lang="en-US" dirty="0"/>
          </a:p>
        </p:txBody>
      </p:sp>
      <p:sp>
        <p:nvSpPr>
          <p:cNvPr id="3" name="Content Placeholder 2"/>
          <p:cNvSpPr>
            <a:spLocks noGrp="1"/>
          </p:cNvSpPr>
          <p:nvPr>
            <p:ph idx="1"/>
          </p:nvPr>
        </p:nvSpPr>
        <p:spPr/>
        <p:txBody>
          <a:bodyPr>
            <a:normAutofit fontScale="85000" lnSpcReduction="10000"/>
          </a:bodyPr>
          <a:lstStyle/>
          <a:p>
            <a:pPr algn="just"/>
            <a:r>
              <a:rPr lang="id-ID" dirty="0"/>
              <a:t>“PNS wajib menghindari konflik kepentingan pribadi, kelompok, atau golongan. PNS dilarang melakukan perbuatan yang mengarah pada keberpihakan salah satu calon atau perbuatan yang mengindikasikan terlibat dalam politik praktis/berafiliasi dengan partai politik, semisal: menghadiri deklarasi bakal calon, menggunggah, menanggapi (seperti like, komentar, dan sejenisnya) atau menyebarluaskan gambar/foto bakal calon, visi misi, maupun keterkaitan lain melalui media online maupun media sosial, foto bersama dengan bakal calon, dan sebagainya” (Pasal 11 huruf c PP No. 42 Tahun 2004 tentang Pembinaan Jiwa Korps dan Kode Etik Pegawai Negeri Sipil)</a:t>
            </a:r>
          </a:p>
          <a:p>
            <a:endParaRPr lang="en-US" dirty="0"/>
          </a:p>
        </p:txBody>
      </p:sp>
    </p:spTree>
    <p:extLst>
      <p:ext uri="{BB962C8B-B14F-4D97-AF65-F5344CB8AC3E}">
        <p14:creationId xmlns:p14="http://schemas.microsoft.com/office/powerpoint/2010/main" val="3476738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Evaluasi</a:t>
            </a:r>
            <a:r>
              <a:rPr lang="en-US" dirty="0" smtClean="0"/>
              <a:t> </a:t>
            </a:r>
            <a:r>
              <a:rPr lang="en-US" dirty="0" err="1" smtClean="0"/>
              <a:t>Penyampaian</a:t>
            </a:r>
            <a:r>
              <a:rPr lang="en-US" dirty="0" smtClean="0"/>
              <a:t> </a:t>
            </a:r>
            <a:r>
              <a:rPr lang="en-US" dirty="0" err="1" smtClean="0"/>
              <a:t>Laporan</a:t>
            </a:r>
            <a:r>
              <a:rPr lang="en-US" dirty="0" smtClean="0"/>
              <a:t> </a:t>
            </a:r>
            <a:r>
              <a:rPr lang="en-US" dirty="0" err="1" smtClean="0"/>
              <a:t>Tahunan</a:t>
            </a:r>
            <a:endParaRPr lang="en-US" dirty="0"/>
          </a:p>
        </p:txBody>
      </p:sp>
      <p:sp>
        <p:nvSpPr>
          <p:cNvPr id="3" name="Content Placeholder 2"/>
          <p:cNvSpPr>
            <a:spLocks noGrp="1"/>
          </p:cNvSpPr>
          <p:nvPr>
            <p:ph idx="1"/>
          </p:nvPr>
        </p:nvSpPr>
        <p:spPr/>
        <p:txBody>
          <a:bodyPr>
            <a:normAutofit fontScale="92500" lnSpcReduction="20000"/>
          </a:bodyPr>
          <a:lstStyle/>
          <a:p>
            <a:r>
              <a:rPr lang="id-ID" dirty="0"/>
              <a:t>Sidang Laptah 2017 diselenggarakan tanggal 1 Maret 2018, data penanganan perkara belum fix hingga minggu  ke-2 Februari 2018;</a:t>
            </a:r>
          </a:p>
          <a:p>
            <a:r>
              <a:rPr lang="id-ID" dirty="0"/>
              <a:t>Penyampaian laporan tahunan dari satker diatur dalam SK KMA No. 143/KMA/SK/VIII/2007 tentang Pemberlakuan Buku I Bagian Ketiga;</a:t>
            </a:r>
          </a:p>
          <a:p>
            <a:r>
              <a:rPr lang="id-ID" dirty="0"/>
              <a:t>Penyusunan laporan tahunan tahun 2017 berdasarkan Surat Sekertaris MA No. 1003/SEK/OT.01.2/11/2017 tanggal 27-11-2017: Januari minggu pertama Pengad. Tk. Banding menerima laporan Pengad. Tk. Pertama, minggu ke-4 penyampaian laporan terkompilasi dari Pengad. Tk. Banding ke BUA.</a:t>
            </a:r>
          </a:p>
          <a:p>
            <a:endParaRPr lang="en-US" dirty="0"/>
          </a:p>
        </p:txBody>
      </p:sp>
    </p:spTree>
    <p:extLst>
      <p:ext uri="{BB962C8B-B14F-4D97-AF65-F5344CB8AC3E}">
        <p14:creationId xmlns:p14="http://schemas.microsoft.com/office/powerpoint/2010/main" val="3002216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WKMA BID. YUDISIAL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KECEWA KRN PD SAAT DILAKUKAN FIT N PROPERTEST PARA PESERTA TDK BISA MENJAWAB TTG HASIL RAPAT PLENO KAMAR.</a:t>
            </a:r>
          </a:p>
          <a:p>
            <a:r>
              <a:rPr lang="en-US" dirty="0" smtClean="0"/>
              <a:t>SEMA NOMOR 7 TAHUN 2012 TERTANGGAL 12 September 2012, RUMUSAN HUKUM HASIL RAPAT PLENO KAMAR MAHKAMAH AGUNG SEBAGAI PEDOMAN PELAKSANAAN TUGAS.</a:t>
            </a:r>
          </a:p>
          <a:p>
            <a:r>
              <a:rPr lang="en-US" dirty="0" err="1" smtClean="0"/>
              <a:t>Contoh</a:t>
            </a:r>
            <a:r>
              <a:rPr lang="en-US" dirty="0" smtClean="0"/>
              <a:t> :</a:t>
            </a:r>
            <a:r>
              <a:rPr lang="en-US" dirty="0" err="1" smtClean="0"/>
              <a:t>Sengketa</a:t>
            </a:r>
            <a:r>
              <a:rPr lang="en-US" dirty="0" smtClean="0"/>
              <a:t> </a:t>
            </a:r>
            <a:r>
              <a:rPr lang="en-US" dirty="0" err="1" smtClean="0"/>
              <a:t>Waris</a:t>
            </a:r>
            <a:r>
              <a:rPr lang="en-US" dirty="0" smtClean="0"/>
              <a:t> </a:t>
            </a:r>
            <a:r>
              <a:rPr lang="en-US" dirty="0" err="1" smtClean="0"/>
              <a:t>pertama</a:t>
            </a:r>
            <a:r>
              <a:rPr lang="en-US" dirty="0" smtClean="0"/>
              <a:t> </a:t>
            </a:r>
            <a:r>
              <a:rPr lang="en-US" dirty="0" err="1" smtClean="0"/>
              <a:t>diadili</a:t>
            </a:r>
            <a:r>
              <a:rPr lang="en-US" dirty="0" smtClean="0"/>
              <a:t> </a:t>
            </a:r>
            <a:r>
              <a:rPr lang="en-US" dirty="0" err="1" smtClean="0"/>
              <a:t>oleh</a:t>
            </a:r>
            <a:r>
              <a:rPr lang="en-US" dirty="0" smtClean="0"/>
              <a:t> </a:t>
            </a:r>
            <a:r>
              <a:rPr lang="en-US" dirty="0" err="1" smtClean="0"/>
              <a:t>Pengadilan</a:t>
            </a:r>
            <a:r>
              <a:rPr lang="en-US" dirty="0" smtClean="0"/>
              <a:t> Agama, </a:t>
            </a:r>
            <a:r>
              <a:rPr lang="en-US" dirty="0" err="1" smtClean="0"/>
              <a:t>tp</a:t>
            </a:r>
            <a:r>
              <a:rPr lang="en-US" dirty="0" smtClean="0"/>
              <a:t> </a:t>
            </a:r>
            <a:r>
              <a:rPr lang="en-US" dirty="0" err="1" smtClean="0"/>
              <a:t>untuk</a:t>
            </a:r>
            <a:r>
              <a:rPr lang="en-US" dirty="0" smtClean="0"/>
              <a:t> </a:t>
            </a:r>
            <a:r>
              <a:rPr lang="en-US" dirty="0" err="1" smtClean="0"/>
              <a:t>sengketa</a:t>
            </a:r>
            <a:r>
              <a:rPr lang="en-US" dirty="0" smtClean="0"/>
              <a:t> </a:t>
            </a:r>
            <a:r>
              <a:rPr lang="en-US" dirty="0" err="1" smtClean="0"/>
              <a:t>kedua</a:t>
            </a:r>
            <a:r>
              <a:rPr lang="en-US" dirty="0" smtClean="0"/>
              <a:t> </a:t>
            </a:r>
            <a:r>
              <a:rPr lang="en-US" dirty="0" err="1" smtClean="0"/>
              <a:t>dan</a:t>
            </a:r>
            <a:r>
              <a:rPr lang="en-US" dirty="0" smtClean="0"/>
              <a:t> </a:t>
            </a:r>
            <a:r>
              <a:rPr lang="en-US" dirty="0" err="1" smtClean="0"/>
              <a:t>seterusnya</a:t>
            </a:r>
            <a:r>
              <a:rPr lang="en-US" dirty="0" smtClean="0"/>
              <a:t> </a:t>
            </a:r>
            <a:r>
              <a:rPr lang="en-US" dirty="0" err="1" smtClean="0"/>
              <a:t>wewenang</a:t>
            </a:r>
            <a:r>
              <a:rPr lang="en-US" dirty="0" smtClean="0"/>
              <a:t> </a:t>
            </a:r>
            <a:r>
              <a:rPr lang="en-US" dirty="0" err="1" smtClean="0"/>
              <a:t>Pengadilan</a:t>
            </a:r>
            <a:r>
              <a:rPr lang="en-US" dirty="0" smtClean="0"/>
              <a:t> </a:t>
            </a:r>
            <a:r>
              <a:rPr lang="en-US" dirty="0" err="1" smtClean="0"/>
              <a:t>Negeri</a:t>
            </a:r>
            <a:r>
              <a:rPr lang="en-US" dirty="0" smtClean="0"/>
              <a:t>.</a:t>
            </a:r>
          </a:p>
          <a:p>
            <a:r>
              <a:rPr lang="en-US" dirty="0" err="1" smtClean="0"/>
              <a:t>Tolong</a:t>
            </a:r>
            <a:r>
              <a:rPr lang="en-US" dirty="0" smtClean="0"/>
              <a:t> </a:t>
            </a:r>
            <a:r>
              <a:rPr lang="en-US" dirty="0" err="1" smtClean="0"/>
              <a:t>baca</a:t>
            </a:r>
            <a:r>
              <a:rPr lang="en-US" dirty="0" smtClean="0"/>
              <a:t> SEMA2 </a:t>
            </a:r>
            <a:r>
              <a:rPr lang="en-US" dirty="0" err="1" smtClean="0"/>
              <a:t>tentang</a:t>
            </a:r>
            <a:r>
              <a:rPr lang="en-US" dirty="0" smtClean="0"/>
              <a:t> RAPAT PLENO KAMAR MA&gt;</a:t>
            </a:r>
            <a:endParaRPr lang="en-US" dirty="0"/>
          </a:p>
        </p:txBody>
      </p:sp>
    </p:spTree>
    <p:extLst>
      <p:ext uri="{BB962C8B-B14F-4D97-AF65-F5344CB8AC3E}">
        <p14:creationId xmlns:p14="http://schemas.microsoft.com/office/powerpoint/2010/main" val="111069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PENGARAHAN KMA</a:t>
            </a:r>
            <a:endParaRPr lang="en-US" dirty="0"/>
          </a:p>
        </p:txBody>
      </p:sp>
      <p:sp>
        <p:nvSpPr>
          <p:cNvPr id="3" name="Content Placeholder 2"/>
          <p:cNvSpPr>
            <a:spLocks noGrp="1"/>
          </p:cNvSpPr>
          <p:nvPr>
            <p:ph idx="1"/>
          </p:nvPr>
        </p:nvSpPr>
        <p:spPr/>
        <p:txBody>
          <a:bodyPr>
            <a:normAutofit/>
          </a:bodyPr>
          <a:lstStyle/>
          <a:p>
            <a:pPr algn="just"/>
            <a:r>
              <a:rPr lang="en-US" dirty="0" smtClean="0"/>
              <a:t>TENTANG PENINGKATAN  PERAN PENGADILAN TINGKAT BANDING 4 LINGKUNGAN PERADILAN, SEBAGAI VOORPOST/KAWAL DEPAN MAHKAMAH AGUNG.</a:t>
            </a:r>
          </a:p>
          <a:p>
            <a:pPr algn="just"/>
            <a:r>
              <a:rPr lang="en-US" dirty="0" smtClean="0"/>
              <a:t>DIMINTA  PARA KETUA PENGADILAN TINGKAT BANDING UNTUK SELALU PRO AKTIF MENYAMPAIKAN KEBIJAKAN2 DAN REGULASI2 MAHKAMAH AGUNG KEPADA JAJARAN DBAWAHNYA.</a:t>
            </a:r>
            <a:endParaRPr lang="en-US" dirty="0"/>
          </a:p>
        </p:txBody>
      </p:sp>
    </p:spTree>
    <p:extLst>
      <p:ext uri="{BB962C8B-B14F-4D97-AF65-F5344CB8AC3E}">
        <p14:creationId xmlns:p14="http://schemas.microsoft.com/office/powerpoint/2010/main" val="4021923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TUAKA PIDANA</a:t>
            </a:r>
            <a:endParaRPr lang="en-US" dirty="0"/>
          </a:p>
        </p:txBody>
      </p:sp>
      <p:sp>
        <p:nvSpPr>
          <p:cNvPr id="3" name="Content Placeholder 2"/>
          <p:cNvSpPr>
            <a:spLocks noGrp="1"/>
          </p:cNvSpPr>
          <p:nvPr>
            <p:ph idx="1"/>
          </p:nvPr>
        </p:nvSpPr>
        <p:spPr/>
        <p:txBody>
          <a:bodyPr/>
          <a:lstStyle/>
          <a:p>
            <a:r>
              <a:rPr lang="en-US" dirty="0" err="1" smtClean="0"/>
              <a:t>Jangan</a:t>
            </a:r>
            <a:r>
              <a:rPr lang="en-US" dirty="0" smtClean="0"/>
              <a:t> </a:t>
            </a:r>
            <a:r>
              <a:rPr lang="en-US" dirty="0" err="1" smtClean="0"/>
              <a:t>memutus</a:t>
            </a:r>
            <a:r>
              <a:rPr lang="en-US" dirty="0" smtClean="0"/>
              <a:t> </a:t>
            </a:r>
            <a:r>
              <a:rPr lang="en-US" dirty="0" err="1" smtClean="0"/>
              <a:t>perkara</a:t>
            </a:r>
            <a:r>
              <a:rPr lang="en-US" dirty="0" smtClean="0"/>
              <a:t> yang </a:t>
            </a:r>
            <a:r>
              <a:rPr lang="en-US" dirty="0" err="1" smtClean="0"/>
              <a:t>tidak</a:t>
            </a:r>
            <a:r>
              <a:rPr lang="en-US" dirty="0" smtClean="0"/>
              <a:t> </a:t>
            </a:r>
            <a:r>
              <a:rPr lang="en-US" dirty="0" err="1" smtClean="0"/>
              <a:t>didakwakan</a:t>
            </a:r>
            <a:r>
              <a:rPr lang="en-US" dirty="0" smtClean="0"/>
              <a:t>.</a:t>
            </a:r>
          </a:p>
          <a:p>
            <a:r>
              <a:rPr lang="en-US" dirty="0" smtClean="0"/>
              <a:t>Hakim </a:t>
            </a:r>
            <a:r>
              <a:rPr lang="en-US" dirty="0" err="1" smtClean="0"/>
              <a:t>Pemilu</a:t>
            </a:r>
            <a:r>
              <a:rPr lang="en-US" dirty="0" smtClean="0"/>
              <a:t> :</a:t>
            </a:r>
          </a:p>
          <a:p>
            <a:r>
              <a:rPr lang="en-US" dirty="0" smtClean="0"/>
              <a:t>- Hakim </a:t>
            </a:r>
            <a:r>
              <a:rPr lang="en-US" dirty="0" err="1" smtClean="0"/>
              <a:t>Karier</a:t>
            </a:r>
            <a:endParaRPr lang="en-US" dirty="0" smtClean="0"/>
          </a:p>
          <a:p>
            <a:r>
              <a:rPr lang="en-US" dirty="0" smtClean="0"/>
              <a:t>- Hakim yang </a:t>
            </a:r>
            <a:r>
              <a:rPr lang="en-US" dirty="0" err="1" smtClean="0"/>
              <a:t>menguasai</a:t>
            </a:r>
            <a:r>
              <a:rPr lang="en-US" dirty="0" smtClean="0"/>
              <a:t> </a:t>
            </a:r>
            <a:r>
              <a:rPr lang="en-US" dirty="0" err="1" smtClean="0"/>
              <a:t>hukum</a:t>
            </a:r>
            <a:r>
              <a:rPr lang="en-US" dirty="0" smtClean="0"/>
              <a:t> </a:t>
            </a:r>
            <a:r>
              <a:rPr lang="en-US" dirty="0" err="1" smtClean="0"/>
              <a:t>pidana</a:t>
            </a:r>
            <a:r>
              <a:rPr lang="en-US" dirty="0" smtClean="0"/>
              <a:t>/</a:t>
            </a:r>
            <a:r>
              <a:rPr lang="en-US" dirty="0" err="1" smtClean="0"/>
              <a:t>pemilu</a:t>
            </a:r>
            <a:endParaRPr lang="en-US" dirty="0" smtClean="0"/>
          </a:p>
          <a:p>
            <a:r>
              <a:rPr lang="en-US" dirty="0" smtClean="0"/>
              <a:t>- </a:t>
            </a:r>
            <a:r>
              <a:rPr lang="en-US" dirty="0" err="1" smtClean="0"/>
              <a:t>menjadi</a:t>
            </a:r>
            <a:r>
              <a:rPr lang="en-US" dirty="0" smtClean="0"/>
              <a:t> Hakim minimum 3 </a:t>
            </a:r>
            <a:r>
              <a:rPr lang="en-US" dirty="0" err="1" smtClean="0"/>
              <a:t>tahun</a:t>
            </a:r>
            <a:r>
              <a:rPr lang="en-US" dirty="0" smtClean="0"/>
              <a:t>.</a:t>
            </a:r>
            <a:endParaRPr lang="en-US" dirty="0"/>
          </a:p>
        </p:txBody>
      </p:sp>
    </p:spTree>
    <p:extLst>
      <p:ext uri="{BB962C8B-B14F-4D97-AF65-F5344CB8AC3E}">
        <p14:creationId xmlns:p14="http://schemas.microsoft.com/office/powerpoint/2010/main" val="1488875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TUAKA PERDATA</a:t>
            </a:r>
            <a:br>
              <a:rPr lang="en-US" dirty="0" smtClean="0"/>
            </a:br>
            <a:r>
              <a:rPr lang="en-US" dirty="0" err="1" smtClean="0"/>
              <a:t>Tentang</a:t>
            </a:r>
            <a:r>
              <a:rPr lang="en-US" dirty="0" smtClean="0"/>
              <a:t> </a:t>
            </a:r>
            <a:r>
              <a:rPr lang="en-US" dirty="0" err="1" smtClean="0"/>
              <a:t>Intervensi</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JIKA ADA PERKARA YANG MENGAJUAN INTERVENSI ( DIATUR DIDALAM RV )</a:t>
            </a:r>
          </a:p>
          <a:p>
            <a:pPr algn="just"/>
            <a:r>
              <a:rPr lang="en-US" dirty="0" smtClean="0"/>
              <a:t>KEWAJIBAN HAKIM MEMBUAT PTS SELA, APK BOLEH BERGABUNG ATAU TDK.</a:t>
            </a:r>
          </a:p>
          <a:p>
            <a:pPr algn="just"/>
            <a:r>
              <a:rPr lang="en-US" dirty="0" smtClean="0"/>
              <a:t>JIKA INTERVENSI TDK DITERIMA/DITOLAK, MK DLM PTS AKHIR PIHAKNYA HANYA DUA SAJA. </a:t>
            </a:r>
            <a:r>
              <a:rPr lang="en-US" dirty="0" err="1" smtClean="0"/>
              <a:t>Jadi</a:t>
            </a:r>
            <a:r>
              <a:rPr lang="en-US" dirty="0" smtClean="0"/>
              <a:t>  YANG DITOLAK INTERVENSINYA TDK DPT MENGAJUKAN UPAYA HUKUM BANDING, SHG JK INTERVENSINYA DITOLAK MK TDK ADA UPAYA HUKUMNYA.</a:t>
            </a:r>
          </a:p>
          <a:p>
            <a:pPr algn="just"/>
            <a:r>
              <a:rPr lang="en-US" dirty="0" smtClean="0"/>
              <a:t>JIKA MAU MENGAJUKAN GUGATAN SECARA TERSENDIRI.</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625098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fontScale="92500"/>
          </a:bodyPr>
          <a:lstStyle/>
          <a:p>
            <a:r>
              <a:rPr lang="en-US" dirty="0" err="1" smtClean="0"/>
              <a:t>Derden</a:t>
            </a:r>
            <a:r>
              <a:rPr lang="en-US" dirty="0" smtClean="0"/>
              <a:t> </a:t>
            </a:r>
            <a:r>
              <a:rPr lang="en-US" dirty="0" err="1" smtClean="0"/>
              <a:t>Verzet</a:t>
            </a:r>
            <a:r>
              <a:rPr lang="en-US" dirty="0" smtClean="0"/>
              <a:t> :</a:t>
            </a:r>
          </a:p>
          <a:p>
            <a:r>
              <a:rPr lang="en-US" dirty="0" err="1" smtClean="0"/>
              <a:t>Tidak</a:t>
            </a:r>
            <a:r>
              <a:rPr lang="en-US" dirty="0" smtClean="0"/>
              <a:t> </a:t>
            </a:r>
            <a:r>
              <a:rPr lang="en-US" dirty="0" err="1" smtClean="0"/>
              <a:t>dibenarkan</a:t>
            </a:r>
            <a:r>
              <a:rPr lang="en-US" dirty="0" smtClean="0"/>
              <a:t> </a:t>
            </a:r>
            <a:r>
              <a:rPr lang="en-US" dirty="0" err="1" smtClean="0"/>
              <a:t>didalam</a:t>
            </a:r>
            <a:r>
              <a:rPr lang="en-US" dirty="0" smtClean="0"/>
              <a:t> </a:t>
            </a:r>
            <a:r>
              <a:rPr lang="en-US" dirty="0" err="1" smtClean="0"/>
              <a:t>derden</a:t>
            </a:r>
            <a:r>
              <a:rPr lang="en-US" dirty="0" smtClean="0"/>
              <a:t> </a:t>
            </a:r>
            <a:r>
              <a:rPr lang="en-US" dirty="0" err="1" smtClean="0"/>
              <a:t>verzet</a:t>
            </a:r>
            <a:r>
              <a:rPr lang="en-US" dirty="0" smtClean="0"/>
              <a:t> </a:t>
            </a:r>
            <a:r>
              <a:rPr lang="en-US" dirty="0" err="1" smtClean="0"/>
              <a:t>ada</a:t>
            </a:r>
            <a:r>
              <a:rPr lang="en-US" dirty="0" smtClean="0"/>
              <a:t> </a:t>
            </a:r>
            <a:r>
              <a:rPr lang="en-US" dirty="0" err="1" smtClean="0"/>
              <a:t>rekonpensi</a:t>
            </a:r>
            <a:r>
              <a:rPr lang="en-US" dirty="0" smtClean="0"/>
              <a:t>.</a:t>
            </a:r>
          </a:p>
          <a:p>
            <a:r>
              <a:rPr lang="en-US" dirty="0" err="1" smtClean="0"/>
              <a:t>Verstek</a:t>
            </a:r>
            <a:r>
              <a:rPr lang="en-US" dirty="0" smtClean="0"/>
              <a:t> , </a:t>
            </a:r>
            <a:r>
              <a:rPr lang="en-US" dirty="0" err="1" smtClean="0"/>
              <a:t>mengajukan</a:t>
            </a:r>
            <a:r>
              <a:rPr lang="en-US" dirty="0" smtClean="0"/>
              <a:t> </a:t>
            </a:r>
            <a:r>
              <a:rPr lang="en-US" dirty="0" err="1" smtClean="0"/>
              <a:t>perlawanan</a:t>
            </a:r>
            <a:endParaRPr lang="en-US" dirty="0" smtClean="0"/>
          </a:p>
          <a:p>
            <a:r>
              <a:rPr lang="en-US" dirty="0" err="1" smtClean="0"/>
              <a:t>Gugatan</a:t>
            </a:r>
            <a:r>
              <a:rPr lang="en-US" dirty="0" smtClean="0"/>
              <a:t>, </a:t>
            </a:r>
            <a:r>
              <a:rPr lang="en-US" dirty="0" err="1" smtClean="0"/>
              <a:t>mengajukan</a:t>
            </a:r>
            <a:r>
              <a:rPr lang="en-US" dirty="0" smtClean="0"/>
              <a:t> </a:t>
            </a:r>
            <a:r>
              <a:rPr lang="en-US" dirty="0" err="1" smtClean="0"/>
              <a:t>bantahan</a:t>
            </a:r>
            <a:r>
              <a:rPr lang="en-US" dirty="0" smtClean="0"/>
              <a:t>.</a:t>
            </a:r>
          </a:p>
          <a:p>
            <a:r>
              <a:rPr lang="en-US" dirty="0" err="1" smtClean="0"/>
              <a:t>Perma</a:t>
            </a:r>
            <a:r>
              <a:rPr lang="en-US" dirty="0" smtClean="0"/>
              <a:t> </a:t>
            </a:r>
            <a:r>
              <a:rPr lang="en-US" dirty="0" err="1" smtClean="0"/>
              <a:t>Nomor</a:t>
            </a:r>
            <a:r>
              <a:rPr lang="en-US" dirty="0" smtClean="0"/>
              <a:t> 3/2006 </a:t>
            </a:r>
            <a:r>
              <a:rPr lang="en-US" dirty="0" err="1" smtClean="0"/>
              <a:t>tentang</a:t>
            </a:r>
            <a:r>
              <a:rPr lang="en-US" dirty="0" smtClean="0"/>
              <a:t> </a:t>
            </a:r>
            <a:r>
              <a:rPr lang="en-US" dirty="0" err="1" smtClean="0"/>
              <a:t>gantirugi</a:t>
            </a:r>
            <a:r>
              <a:rPr lang="en-US" dirty="0" smtClean="0"/>
              <a:t> </a:t>
            </a:r>
            <a:r>
              <a:rPr lang="en-US" dirty="0" err="1" smtClean="0"/>
              <a:t>tanah</a:t>
            </a:r>
            <a:r>
              <a:rPr lang="en-US" dirty="0" smtClean="0"/>
              <a:t> </a:t>
            </a:r>
            <a:r>
              <a:rPr lang="en-US" dirty="0" err="1" smtClean="0"/>
              <a:t>utk</a:t>
            </a:r>
            <a:r>
              <a:rPr lang="en-US" dirty="0" smtClean="0"/>
              <a:t> </a:t>
            </a:r>
            <a:r>
              <a:rPr lang="en-US" dirty="0" err="1" smtClean="0"/>
              <a:t>kepentingan</a:t>
            </a:r>
            <a:r>
              <a:rPr lang="en-US" dirty="0" smtClean="0"/>
              <a:t> </a:t>
            </a:r>
            <a:r>
              <a:rPr lang="en-US" dirty="0" err="1" smtClean="0"/>
              <a:t>umum</a:t>
            </a:r>
            <a:r>
              <a:rPr lang="en-US" dirty="0" smtClean="0"/>
              <a:t>.</a:t>
            </a:r>
          </a:p>
          <a:p>
            <a:r>
              <a:rPr lang="en-US" dirty="0" smtClean="0"/>
              <a:t>Baca </a:t>
            </a:r>
            <a:r>
              <a:rPr lang="en-US" dirty="0" err="1" smtClean="0"/>
              <a:t>Perma</a:t>
            </a:r>
            <a:r>
              <a:rPr lang="en-US" dirty="0" smtClean="0"/>
              <a:t> No. 2, no 3 </a:t>
            </a:r>
            <a:r>
              <a:rPr lang="en-US" dirty="0" err="1" smtClean="0"/>
              <a:t>Tahun</a:t>
            </a:r>
            <a:r>
              <a:rPr lang="en-US" dirty="0" smtClean="0"/>
              <a:t> 2016</a:t>
            </a:r>
          </a:p>
          <a:p>
            <a:r>
              <a:rPr lang="en-US" dirty="0" smtClean="0"/>
              <a:t>Baca UU </a:t>
            </a:r>
            <a:r>
              <a:rPr lang="en-US" dirty="0" err="1" smtClean="0"/>
              <a:t>Nomor</a:t>
            </a:r>
            <a:r>
              <a:rPr lang="en-US" dirty="0" smtClean="0"/>
              <a:t> 2 </a:t>
            </a:r>
            <a:r>
              <a:rPr lang="en-US" dirty="0" err="1" smtClean="0"/>
              <a:t>Tahun</a:t>
            </a:r>
            <a:r>
              <a:rPr lang="en-US" dirty="0" smtClean="0"/>
              <a:t> 2012</a:t>
            </a:r>
          </a:p>
          <a:p>
            <a:r>
              <a:rPr lang="en-US" dirty="0" smtClean="0"/>
              <a:t>Baca </a:t>
            </a:r>
            <a:r>
              <a:rPr lang="en-US" dirty="0" err="1" smtClean="0"/>
              <a:t>Peraturan</a:t>
            </a:r>
            <a:r>
              <a:rPr lang="en-US" dirty="0" smtClean="0"/>
              <a:t> </a:t>
            </a:r>
            <a:r>
              <a:rPr lang="en-US" dirty="0" err="1" smtClean="0"/>
              <a:t>Presiden</a:t>
            </a:r>
            <a:r>
              <a:rPr lang="en-US" dirty="0" smtClean="0"/>
              <a:t> No. 71/2012 </a:t>
            </a:r>
            <a:r>
              <a:rPr lang="en-US" dirty="0" err="1" smtClean="0"/>
              <a:t>Pasal</a:t>
            </a:r>
            <a:r>
              <a:rPr lang="en-US" dirty="0" smtClean="0"/>
              <a:t> 100.-</a:t>
            </a:r>
          </a:p>
        </p:txBody>
      </p:sp>
    </p:spTree>
    <p:extLst>
      <p:ext uri="{BB962C8B-B14F-4D97-AF65-F5344CB8AC3E}">
        <p14:creationId xmlns:p14="http://schemas.microsoft.com/office/powerpoint/2010/main" val="27870329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TUAKA BIN</a:t>
            </a:r>
            <a:endParaRPr lang="en-US" dirty="0"/>
          </a:p>
        </p:txBody>
      </p:sp>
      <p:sp>
        <p:nvSpPr>
          <p:cNvPr id="3" name="Content Placeholder 2"/>
          <p:cNvSpPr>
            <a:spLocks noGrp="1"/>
          </p:cNvSpPr>
          <p:nvPr>
            <p:ph idx="1"/>
          </p:nvPr>
        </p:nvSpPr>
        <p:spPr/>
        <p:txBody>
          <a:bodyPr>
            <a:normAutofit/>
          </a:bodyPr>
          <a:lstStyle/>
          <a:p>
            <a:pPr algn="just"/>
            <a:r>
              <a:rPr lang="en-US" dirty="0" smtClean="0"/>
              <a:t>PETUGAS SIPP TIDAK DISIPLIN, BANYAK INFORMASI YANG TDK DIINPUT, SEGERA DITERTIBKAN.</a:t>
            </a:r>
          </a:p>
          <a:p>
            <a:pPr algn="just"/>
            <a:r>
              <a:rPr lang="en-US" dirty="0" smtClean="0"/>
              <a:t>ADA BEBERAPA PERKARA LINGKUNGAN YANG TIDAK DIBERI KODE PERKARA LINGKUNGAN.( SESUAIKAN DENGAN SEMANYA ).</a:t>
            </a:r>
          </a:p>
          <a:p>
            <a:pPr algn="just"/>
            <a:r>
              <a:rPr lang="en-US" dirty="0" smtClean="0"/>
              <a:t>PERMA NOMOR 3/2017, PEDOMAN MENGADILI PERKARA PEREMPUAN BERHADAPAN DENGAN HUKUM.</a:t>
            </a:r>
          </a:p>
          <a:p>
            <a:endParaRPr lang="en-US" dirty="0"/>
          </a:p>
        </p:txBody>
      </p:sp>
    </p:spTree>
    <p:extLst>
      <p:ext uri="{BB962C8B-B14F-4D97-AF65-F5344CB8AC3E}">
        <p14:creationId xmlns:p14="http://schemas.microsoft.com/office/powerpoint/2010/main" val="2457036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TUAKA WAS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ETIKA BERSIDANG, SUDAH DIATUR DIDALAM BUKU PEDOMAN MENGADILI PERKARA. ADA PERATURAN2 NYA SERTA REGULASI2 NYA, ITU YANG DIIKUTI.</a:t>
            </a:r>
          </a:p>
          <a:p>
            <a:r>
              <a:rPr lang="en-US" dirty="0" smtClean="0"/>
              <a:t>ETIKA BERSELINGKUH.</a:t>
            </a:r>
          </a:p>
          <a:p>
            <a:r>
              <a:rPr lang="en-US" dirty="0" smtClean="0"/>
              <a:t>SELINGKUH SDH DIINGATKAN/DILARANG, TP JK HASRAT TDK DPT TERKENDALI RESIKO TG SENDIRI.</a:t>
            </a:r>
          </a:p>
          <a:p>
            <a:r>
              <a:rPr lang="en-US" dirty="0" smtClean="0"/>
              <a:t>ADA ETIKA SELINGKUH :</a:t>
            </a:r>
          </a:p>
          <a:p>
            <a:r>
              <a:rPr lang="en-US" dirty="0" smtClean="0"/>
              <a:t>- </a:t>
            </a:r>
            <a:r>
              <a:rPr lang="en-US" dirty="0" err="1" smtClean="0"/>
              <a:t>Jangan</a:t>
            </a:r>
            <a:r>
              <a:rPr lang="en-US" dirty="0" smtClean="0"/>
              <a:t> </a:t>
            </a:r>
            <a:r>
              <a:rPr lang="en-US" dirty="0" err="1" smtClean="0"/>
              <a:t>dipamerkan</a:t>
            </a:r>
            <a:r>
              <a:rPr lang="en-US" dirty="0" smtClean="0"/>
              <a:t>.</a:t>
            </a:r>
          </a:p>
          <a:p>
            <a:r>
              <a:rPr lang="en-US" dirty="0" smtClean="0"/>
              <a:t>- </a:t>
            </a:r>
            <a:r>
              <a:rPr lang="en-US" dirty="0" err="1"/>
              <a:t>J</a:t>
            </a:r>
            <a:r>
              <a:rPr lang="en-US" dirty="0" err="1" smtClean="0"/>
              <a:t>angan</a:t>
            </a:r>
            <a:r>
              <a:rPr lang="en-US" dirty="0" smtClean="0"/>
              <a:t> </a:t>
            </a:r>
            <a:r>
              <a:rPr lang="en-US" dirty="0" err="1" smtClean="0"/>
              <a:t>merugikan</a:t>
            </a:r>
            <a:r>
              <a:rPr lang="en-US" dirty="0" smtClean="0"/>
              <a:t>.</a:t>
            </a:r>
          </a:p>
          <a:p>
            <a:r>
              <a:rPr lang="en-US" dirty="0" smtClean="0"/>
              <a:t>- </a:t>
            </a:r>
            <a:r>
              <a:rPr lang="en-US" dirty="0" err="1"/>
              <a:t>H</a:t>
            </a:r>
            <a:r>
              <a:rPr lang="en-US" dirty="0" err="1" smtClean="0"/>
              <a:t>ati</a:t>
            </a:r>
            <a:r>
              <a:rPr lang="en-US" dirty="0" smtClean="0"/>
              <a:t> – </a:t>
            </a:r>
            <a:r>
              <a:rPr lang="en-US" dirty="0" err="1" smtClean="0"/>
              <a:t>hati</a:t>
            </a:r>
            <a:r>
              <a:rPr lang="en-US" dirty="0" smtClean="0"/>
              <a:t> </a:t>
            </a:r>
            <a:r>
              <a:rPr lang="en-US" dirty="0" err="1" smtClean="0"/>
              <a:t>dengan</a:t>
            </a:r>
            <a:r>
              <a:rPr lang="en-US" dirty="0" smtClean="0"/>
              <a:t> </a:t>
            </a:r>
            <a:r>
              <a:rPr lang="en-US" dirty="0" err="1" smtClean="0"/>
              <a:t>pasangan</a:t>
            </a:r>
            <a:r>
              <a:rPr lang="en-US" dirty="0" smtClean="0"/>
              <a:t>, HP </a:t>
            </a:r>
            <a:r>
              <a:rPr lang="en-US" dirty="0" err="1" smtClean="0"/>
              <a:t>diamankan</a:t>
            </a:r>
            <a:r>
              <a:rPr lang="en-US" dirty="0" smtClean="0"/>
              <a:t>.</a:t>
            </a:r>
            <a:endParaRPr lang="en-US" dirty="0"/>
          </a:p>
        </p:txBody>
      </p:sp>
    </p:spTree>
    <p:extLst>
      <p:ext uri="{BB962C8B-B14F-4D97-AF65-F5344CB8AC3E}">
        <p14:creationId xmlns:p14="http://schemas.microsoft.com/office/powerpoint/2010/main" val="7791014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PEMBINAAN OLEH KPT</a:t>
            </a:r>
            <a:endParaRPr lang="en-US" dirty="0"/>
          </a:p>
        </p:txBody>
      </p:sp>
      <p:sp>
        <p:nvSpPr>
          <p:cNvPr id="3" name="Content Placeholder 2"/>
          <p:cNvSpPr>
            <a:spLocks noGrp="1"/>
          </p:cNvSpPr>
          <p:nvPr>
            <p:ph idx="1"/>
          </p:nvPr>
        </p:nvSpPr>
        <p:spPr/>
        <p:txBody>
          <a:bodyPr/>
          <a:lstStyle/>
          <a:p>
            <a:pPr algn="just"/>
            <a:r>
              <a:rPr lang="en-US" dirty="0" smtClean="0"/>
              <a:t>1. ABSENSI</a:t>
            </a:r>
          </a:p>
          <a:p>
            <a:pPr algn="just"/>
            <a:r>
              <a:rPr lang="en-US" dirty="0" smtClean="0"/>
              <a:t>2. NOTULEN DAN</a:t>
            </a:r>
          </a:p>
          <a:p>
            <a:pPr algn="just"/>
            <a:r>
              <a:rPr lang="en-US" dirty="0" smtClean="0"/>
              <a:t>3. DOKUMEN RAPAT PEMB INAAN INI.</a:t>
            </a:r>
          </a:p>
          <a:p>
            <a:pPr algn="just"/>
            <a:endParaRPr lang="en-US" dirty="0"/>
          </a:p>
          <a:p>
            <a:pPr algn="just"/>
            <a:r>
              <a:rPr lang="en-US" dirty="0" smtClean="0"/>
              <a:t>SEMUA DISERAHKAN KEPADA SEKRETARIS PT BANTEN UNTUK DIJADIKAN ARSIP KETUA PENGADILAN TINGGI BANTEN.</a:t>
            </a:r>
            <a:endParaRPr lang="en-US" dirty="0"/>
          </a:p>
        </p:txBody>
      </p:sp>
    </p:spTree>
    <p:extLst>
      <p:ext uri="{BB962C8B-B14F-4D97-AF65-F5344CB8AC3E}">
        <p14:creationId xmlns:p14="http://schemas.microsoft.com/office/powerpoint/2010/main" val="32676603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MASALAH PN SERANG</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SAYA SELALU MENGAWASI DAN MEMANTAU PN SERANG, DAN SY MERASA ADA SESUATU YANG TDK DAPAT  SAYA TERJEMAHKAN.</a:t>
            </a:r>
          </a:p>
          <a:p>
            <a:pPr algn="just"/>
            <a:endParaRPr lang="en-US" dirty="0" smtClean="0"/>
          </a:p>
          <a:p>
            <a:pPr algn="just"/>
            <a:r>
              <a:rPr lang="en-US" dirty="0" smtClean="0"/>
              <a:t>SBGMN BAPAK IBU KETAHUI HARI SENIN TANGGAL 12 MARET 2018 ADA KEJADIAN YANG MEMUKUL KITA SEMUA KELUARGA BESAR PT BANTEN, KRN ADANYA ULAH  SALAH SEORANG PP DAN HAKIM  SEHINGGA YANG KENA OTT.</a:t>
            </a:r>
            <a:endParaRPr lang="en-US" dirty="0"/>
          </a:p>
        </p:txBody>
      </p:sp>
    </p:spTree>
    <p:extLst>
      <p:ext uri="{BB962C8B-B14F-4D97-AF65-F5344CB8AC3E}">
        <p14:creationId xmlns:p14="http://schemas.microsoft.com/office/powerpoint/2010/main" val="511900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 TERSADAP</a:t>
            </a:r>
            <a:endParaRPr lang="en-US" dirty="0"/>
          </a:p>
        </p:txBody>
      </p:sp>
      <p:sp>
        <p:nvSpPr>
          <p:cNvPr id="3" name="Content Placeholder 2"/>
          <p:cNvSpPr>
            <a:spLocks noGrp="1"/>
          </p:cNvSpPr>
          <p:nvPr>
            <p:ph idx="1"/>
          </p:nvPr>
        </p:nvSpPr>
        <p:spPr/>
        <p:txBody>
          <a:bodyPr/>
          <a:lstStyle/>
          <a:p>
            <a:pPr algn="just"/>
            <a:r>
              <a:rPr lang="en-US" dirty="0" smtClean="0"/>
              <a:t>SAYA MINTA KEPADA SELURUH HAKIM DAN PANITERA PENGGANTI SERTA SELURUH PEGAWAI PENGADILAN NEGERI SEWILAYAH HUKUM PT BANTEN, </a:t>
            </a:r>
          </a:p>
          <a:p>
            <a:pPr algn="just"/>
            <a:r>
              <a:rPr lang="en-US" dirty="0" smtClean="0">
                <a:solidFill>
                  <a:srgbClr val="FF0000"/>
                </a:solidFill>
              </a:rPr>
              <a:t>UNTUK :</a:t>
            </a:r>
          </a:p>
          <a:p>
            <a:pPr algn="just"/>
            <a:r>
              <a:rPr lang="en-US" dirty="0" smtClean="0">
                <a:solidFill>
                  <a:srgbClr val="FF0000"/>
                </a:solidFill>
              </a:rPr>
              <a:t>TIDAK MAI N PERKARA, </a:t>
            </a:r>
          </a:p>
          <a:p>
            <a:pPr algn="just"/>
            <a:r>
              <a:rPr lang="en-US" dirty="0" smtClean="0">
                <a:solidFill>
                  <a:srgbClr val="FF0000"/>
                </a:solidFill>
              </a:rPr>
              <a:t>TIDAK BERBICARA MASALAH PERKARA DI HP, </a:t>
            </a:r>
          </a:p>
          <a:p>
            <a:pPr algn="just"/>
            <a:r>
              <a:rPr lang="en-US" dirty="0" smtClean="0">
                <a:solidFill>
                  <a:srgbClr val="FF0000"/>
                </a:solidFill>
              </a:rPr>
              <a:t>TIDAK MENERIMA TAMU YANG ADA URUSANNYA DEN GAN PERKARA.</a:t>
            </a:r>
            <a:endParaRPr lang="en-US" dirty="0">
              <a:solidFill>
                <a:srgbClr val="FF0000"/>
              </a:solidFill>
            </a:endParaRPr>
          </a:p>
        </p:txBody>
      </p:sp>
    </p:spTree>
    <p:extLst>
      <p:ext uri="{BB962C8B-B14F-4D97-AF65-F5344CB8AC3E}">
        <p14:creationId xmlns:p14="http://schemas.microsoft.com/office/powerpoint/2010/main" val="3365962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HP KITA TELAH TERSADAP  OLEH KOMISI PEMBERANTASAN KORUPSI DAN JUGA OLEH  MYSTERI SHOPPER MAHKAMAH AGUNG.</a:t>
            </a:r>
          </a:p>
          <a:p>
            <a:pPr algn="just"/>
            <a:r>
              <a:rPr lang="en-US" dirty="0" smtClean="0"/>
              <a:t>ITULAH KENAPA BBRP WAKTU YANG LALU  SAYA SIDAK LACI MEJA DAN ALMARI PP , LACI  MEJA DAN LEMARI HAKIM2 SE PROPINSI BANTEN, TERMASU HAKIM TINGGI.</a:t>
            </a:r>
          </a:p>
          <a:p>
            <a:pPr algn="just"/>
            <a:r>
              <a:rPr lang="en-US" dirty="0" smtClean="0"/>
              <a:t>JADI YANG FAHAM TENTU BISA MENAFSIRKAN BUKAN HANYA DARI SEGI 5 R NYA SAJA TETAPI PASTI ADA MAKSUDNYA.</a:t>
            </a:r>
            <a:endParaRPr lang="en-US" dirty="0"/>
          </a:p>
        </p:txBody>
      </p:sp>
    </p:spTree>
    <p:extLst>
      <p:ext uri="{BB962C8B-B14F-4D97-AF65-F5344CB8AC3E}">
        <p14:creationId xmlns:p14="http://schemas.microsoft.com/office/powerpoint/2010/main" val="22508950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PARA PANITERA PENGGANTI  MEMANG MEMBANTU HAKIM DIDALAM PERSIDANGAN DAN TUGASNYA SESUAI     DENGAN TUPOKSINYA PP.</a:t>
            </a:r>
          </a:p>
          <a:p>
            <a:pPr algn="just"/>
            <a:r>
              <a:rPr lang="en-US" dirty="0" smtClean="0"/>
              <a:t>PARA PANITERA PENGGANTI BUKAN PEMBANTU HAKIM, PEMBANTU KPN DAN  WKPN , YANG ARTINYA BISA DISURUH MACAM2 DILUAR TUPOKSINYA.</a:t>
            </a:r>
          </a:p>
          <a:p>
            <a:pPr algn="just"/>
            <a:r>
              <a:rPr lang="en-US" dirty="0" smtClean="0">
                <a:solidFill>
                  <a:srgbClr val="FF0000"/>
                </a:solidFill>
              </a:rPr>
              <a:t>PARA PANITERA PENGGANTI JANGAN MAU JIKA DISURUH OLEH HAKIM/KPN/WKPN UNTUK MENGHUBUNGI ORANG2 YANG          BERPERKARA, APALAGI DISURUH MEMINTA SESUATU KEPADA PIHAK2 YANG BERPERKARA, MISALNYA MEMINTA UANG ATAU MENERIMA UANG. </a:t>
            </a:r>
            <a:endParaRPr lang="en-US" dirty="0">
              <a:solidFill>
                <a:srgbClr val="FF0000"/>
              </a:solidFill>
            </a:endParaRPr>
          </a:p>
        </p:txBody>
      </p:sp>
    </p:spTree>
    <p:extLst>
      <p:ext uri="{BB962C8B-B14F-4D97-AF65-F5344CB8AC3E}">
        <p14:creationId xmlns:p14="http://schemas.microsoft.com/office/powerpoint/2010/main" val="2140352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PAKET KEBIJAKAN MA.</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KELANJUTAN IMPLEMENTASI PAKET KEBIJAKAN BIDANG PENGAWASAN DAN PENBINAAN, PERMA NO. 7, PERMA NO. 8 DAN PERMA NO. 9 TAHUN 2016 SERTA MAKLUMAT KMA NO. 1/</a:t>
            </a:r>
            <a:r>
              <a:rPr lang="en-US" dirty="0" err="1" smtClean="0"/>
              <a:t>Maklumat</a:t>
            </a:r>
            <a:r>
              <a:rPr lang="en-US" dirty="0" smtClean="0"/>
              <a:t> KMA/IX/2017.</a:t>
            </a:r>
          </a:p>
          <a:p>
            <a:pPr algn="just"/>
            <a:r>
              <a:rPr lang="id-ID" dirty="0"/>
              <a:t>Pembinaan terhadap pengadilan tingkat pertama agar memahami dan melaksanakan sesuai ketentuan masalah teknis penanganan perkara, seperti:  syarat-syarat sah dan patutnya panggilan sidang dan pemberitahuan putusan oleh jurusita, syarat-syarat formal pengajuan upaya hukum kasasi dan peninjauan kembali;</a:t>
            </a:r>
          </a:p>
          <a:p>
            <a:pPr algn="just"/>
            <a:endParaRPr lang="en-US" dirty="0" smtClean="0"/>
          </a:p>
        </p:txBody>
      </p:sp>
    </p:spTree>
    <p:extLst>
      <p:ext uri="{BB962C8B-B14F-4D97-AF65-F5344CB8AC3E}">
        <p14:creationId xmlns:p14="http://schemas.microsoft.com/office/powerpoint/2010/main" val="39533979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MESKI DIPAKSA OLEH HAKIM/KPN/ WKPN JANGAN MAU, KATAKAN  TIDAK MAU.</a:t>
            </a:r>
          </a:p>
          <a:p>
            <a:pPr algn="just"/>
            <a:endParaRPr lang="en-US" dirty="0" smtClean="0"/>
          </a:p>
          <a:p>
            <a:pPr algn="just"/>
            <a:r>
              <a:rPr lang="en-US" dirty="0" smtClean="0"/>
              <a:t>KARENA SEKALI SAUDARA MENGIYAKAN BERARTI SAUDARA SUDAH TERLIBAT DALAM PERMASALAHAN DAN RESIKONYA SANGAT BESAR,  IBARAT KATA SAUDARA TELAH MENGGALI  KUBUR UNTUK DIRI SAUDARA.</a:t>
            </a:r>
          </a:p>
          <a:p>
            <a:pPr algn="just"/>
            <a:endParaRPr lang="en-US" dirty="0" smtClean="0"/>
          </a:p>
          <a:p>
            <a:pPr algn="just"/>
            <a:r>
              <a:rPr lang="en-US" dirty="0" smtClean="0"/>
              <a:t>DAN SAYA MINTA KEPADA PARA BAPAK IBU HAKIM, PAK KPN DAN WKPN , JANGAN ADA DIANTARA BAPAK IBU SEKALIAN     YANG MENYURUH PP ATAU YANG LAINNHYA UNTUK BERTINDAK YANG AKAN MEMALUKAN DIRI SENDIRI.</a:t>
            </a:r>
            <a:endParaRPr lang="en-US" dirty="0"/>
          </a:p>
        </p:txBody>
      </p:sp>
    </p:spTree>
    <p:extLst>
      <p:ext uri="{BB962C8B-B14F-4D97-AF65-F5344CB8AC3E}">
        <p14:creationId xmlns:p14="http://schemas.microsoft.com/office/powerpoint/2010/main" val="3500621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BAPAK IBU SAUDARA2  SEKALIAN, SAYA MINTA KASUS DI PN TANGERANG CUKUP SAMPAI DISINI, </a:t>
            </a:r>
            <a:r>
              <a:rPr lang="en-US" dirty="0" smtClean="0">
                <a:solidFill>
                  <a:srgbClr val="FF0000"/>
                </a:solidFill>
              </a:rPr>
              <a:t>JANGAN ADA LAGI YANG KENA OTT DIWILAYAH HUKUM KITA</a:t>
            </a:r>
            <a:r>
              <a:rPr lang="en-US" dirty="0" smtClean="0"/>
              <a:t>.</a:t>
            </a:r>
          </a:p>
          <a:p>
            <a:pPr algn="just"/>
            <a:endParaRPr lang="en-US" dirty="0" smtClean="0"/>
          </a:p>
          <a:p>
            <a:pPr algn="just"/>
            <a:r>
              <a:rPr lang="en-US" dirty="0" smtClean="0"/>
              <a:t>MARILAH KITA  CINTAI DAN KITA HARGAI  DIRI  KITA DAN INSTITUSI  KITA.</a:t>
            </a:r>
          </a:p>
          <a:p>
            <a:pPr algn="just"/>
            <a:endParaRPr lang="en-US" dirty="0" smtClean="0"/>
          </a:p>
          <a:p>
            <a:pPr algn="just"/>
            <a:r>
              <a:rPr lang="en-US" dirty="0" smtClean="0">
                <a:solidFill>
                  <a:srgbClr val="FF0000"/>
                </a:solidFill>
              </a:rPr>
              <a:t>MARILAH KITA JAGA INTEGRITAS MORAL KITA DAN ETIKA PERILAKU KITA BAIK DIDALAM PERSIDANGAN  MAUPUN DILUAR PERSIDANGAN.</a:t>
            </a:r>
            <a:endParaRPr lang="en-US" dirty="0">
              <a:solidFill>
                <a:srgbClr val="FF0000"/>
              </a:solidFill>
            </a:endParaRPr>
          </a:p>
        </p:txBody>
      </p:sp>
    </p:spTree>
    <p:extLst>
      <p:ext uri="{BB962C8B-B14F-4D97-AF65-F5344CB8AC3E}">
        <p14:creationId xmlns:p14="http://schemas.microsoft.com/office/powerpoint/2010/main" val="32919944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BAPAK IBU SAUDARA2 SEKALIAN, MARILAH DALAM SETIAP DOA, DALAM SETIAP HEMBUSA NAFAS KITA, SELALU BERDOA DAN MEMINTA KPD ALLAH  SWT AGAR OTT TIDAK TERJADI DIWILAYAH  HUKUM PEN GADILAN TINGGI BANTEN INI.</a:t>
            </a:r>
          </a:p>
          <a:p>
            <a:pPr algn="just"/>
            <a:r>
              <a:rPr lang="en-US" dirty="0" smtClean="0"/>
              <a:t>MESKI BAGAIKAN MENELAN PIL PAHIT KITA HARUS MENGHADAPI KENYATAAN INI, KARENA NILA SITITIK RUSAK SUSU SEBELANGA.</a:t>
            </a:r>
            <a:endParaRPr lang="en-US" dirty="0"/>
          </a:p>
        </p:txBody>
      </p:sp>
    </p:spTree>
    <p:extLst>
      <p:ext uri="{BB962C8B-B14F-4D97-AF65-F5344CB8AC3E}">
        <p14:creationId xmlns:p14="http://schemas.microsoft.com/office/powerpoint/2010/main" val="17536968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BAPAK IBU DAN SDR2 SEKALIAN :</a:t>
            </a:r>
          </a:p>
          <a:p>
            <a:pPr algn="just"/>
            <a:r>
              <a:rPr lang="en-US" dirty="0" smtClean="0"/>
              <a:t>HIDUP HANYA SEKALI, MARILAH  KITA CARI JALAN YAN G BENAR  DAN DIRIDHO’I OLEH ALLAH  SWT.</a:t>
            </a:r>
          </a:p>
          <a:p>
            <a:pPr algn="just"/>
            <a:endParaRPr lang="en-US" dirty="0" smtClean="0"/>
          </a:p>
          <a:p>
            <a:pPr algn="just"/>
            <a:r>
              <a:rPr lang="en-US" dirty="0" smtClean="0"/>
              <a:t>ADA PEPATAH : GAJAH MATI MENINGGALKAN GADING, MANUSIA MATI  MENINGGALKAN AMAL KEBAIKAN.</a:t>
            </a:r>
            <a:endParaRPr lang="en-US" dirty="0"/>
          </a:p>
        </p:txBody>
      </p:sp>
    </p:spTree>
    <p:extLst>
      <p:ext uri="{BB962C8B-B14F-4D97-AF65-F5344CB8AC3E}">
        <p14:creationId xmlns:p14="http://schemas.microsoft.com/office/powerpoint/2010/main" val="31687935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BAPAK IBU SEKALIAN SAYA MINTA, APAPUN YANG TERJADI AKREDITASI PEN JAMINAN MUTU HARUS TETAP KITA TINGKATKAN DAN NILAI EXCELLENT HARUS KITA PERTAHANKAN.</a:t>
            </a:r>
          </a:p>
          <a:p>
            <a:pPr algn="just"/>
            <a:r>
              <a:rPr lang="en-US" dirty="0" smtClean="0"/>
              <a:t>KARENA TUJUAN KITA ADALAH MEMBERIKAN PELAYANAN HYANG PRIMA DAN N YAMAN KEPADA PARA PENCARI KEADILAN, SEHINGGA KITA MEN DAPAT KEPERCAYAAN DARI MASYARAKAT DAN DENGAN DEMIKIAN MAKA VISI MARI YAITU : “ TERWUJUDNYA BADAN PERADILAN YANG AGUNG “, SEGERA TERWUJUD.</a:t>
            </a:r>
            <a:endParaRPr lang="en-US" dirty="0"/>
          </a:p>
        </p:txBody>
      </p:sp>
    </p:spTree>
    <p:extLst>
      <p:ext uri="{BB962C8B-B14F-4D97-AF65-F5344CB8AC3E}">
        <p14:creationId xmlns:p14="http://schemas.microsoft.com/office/powerpoint/2010/main" val="5991785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5400" dirty="0" smtClean="0">
                <a:latin typeface="Broadway" pitchFamily="82" charset="0"/>
              </a:rPr>
              <a:t>       </a:t>
            </a:r>
          </a:p>
          <a:p>
            <a:pPr marL="0" indent="0">
              <a:buNone/>
            </a:pPr>
            <a:r>
              <a:rPr lang="en-US" sz="5400" dirty="0">
                <a:latin typeface="Broadway" pitchFamily="82" charset="0"/>
              </a:rPr>
              <a:t> </a:t>
            </a:r>
            <a:r>
              <a:rPr lang="en-US" sz="5400" dirty="0" smtClean="0">
                <a:latin typeface="Broadway" pitchFamily="82" charset="0"/>
              </a:rPr>
              <a:t>       TERIMA KASIH</a:t>
            </a:r>
            <a:endParaRPr lang="en-US" sz="5400" dirty="0">
              <a:latin typeface="Broadway" pitchFamily="82" charset="0"/>
            </a:endParaRPr>
          </a:p>
        </p:txBody>
      </p:sp>
    </p:spTree>
    <p:extLst>
      <p:ext uri="{BB962C8B-B14F-4D97-AF65-F5344CB8AC3E}">
        <p14:creationId xmlns:p14="http://schemas.microsoft.com/office/powerpoint/2010/main" val="3657327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479" y="274638"/>
            <a:ext cx="12048958" cy="1143000"/>
          </a:xfrm>
        </p:spPr>
        <p:txBody>
          <a:bodyPr>
            <a:normAutofit/>
          </a:bodyPr>
          <a:lstStyle/>
          <a:p>
            <a:r>
              <a:rPr lang="en-US" dirty="0" smtClean="0"/>
              <a:t>VERSTEK</a:t>
            </a:r>
            <a:endParaRPr lang="en-US" dirty="0"/>
          </a:p>
        </p:txBody>
      </p:sp>
      <p:sp>
        <p:nvSpPr>
          <p:cNvPr id="3" name="Content Placeholder 2"/>
          <p:cNvSpPr>
            <a:spLocks noGrp="1"/>
          </p:cNvSpPr>
          <p:nvPr>
            <p:ph idx="1"/>
          </p:nvPr>
        </p:nvSpPr>
        <p:spPr/>
        <p:txBody>
          <a:bodyPr>
            <a:normAutofit/>
          </a:bodyPr>
          <a:lstStyle/>
          <a:p>
            <a:pPr algn="just"/>
            <a:r>
              <a:rPr lang="en-US" dirty="0" smtClean="0"/>
              <a:t>JIKA AKAN MENJATUHKAN PTS VERSTEK HARUS DITELITI LEBIH DAHULU :</a:t>
            </a:r>
          </a:p>
          <a:p>
            <a:pPr algn="just"/>
            <a:r>
              <a:rPr lang="en-US" dirty="0" smtClean="0"/>
              <a:t>- </a:t>
            </a:r>
            <a:r>
              <a:rPr lang="en-US" dirty="0" err="1" smtClean="0"/>
              <a:t>syahnyaa</a:t>
            </a:r>
            <a:r>
              <a:rPr lang="en-US" dirty="0" smtClean="0"/>
              <a:t> </a:t>
            </a:r>
            <a:r>
              <a:rPr lang="en-US" dirty="0" err="1" smtClean="0"/>
              <a:t>relaast</a:t>
            </a:r>
            <a:r>
              <a:rPr lang="en-US" dirty="0" smtClean="0"/>
              <a:t> </a:t>
            </a:r>
            <a:r>
              <a:rPr lang="en-US" dirty="0" err="1" smtClean="0"/>
              <a:t>panggilan</a:t>
            </a:r>
            <a:endParaRPr lang="en-US" dirty="0" smtClean="0"/>
          </a:p>
          <a:p>
            <a:pPr algn="just"/>
            <a:r>
              <a:rPr lang="en-US" dirty="0" smtClean="0"/>
              <a:t>- </a:t>
            </a:r>
            <a:r>
              <a:rPr lang="en-US" dirty="0" err="1" smtClean="0"/>
              <a:t>jangan</a:t>
            </a:r>
            <a:r>
              <a:rPr lang="en-US" dirty="0" smtClean="0"/>
              <a:t> </a:t>
            </a:r>
            <a:r>
              <a:rPr lang="en-US" dirty="0" err="1" smtClean="0"/>
              <a:t>menjatuhkan</a:t>
            </a:r>
            <a:r>
              <a:rPr lang="en-US" dirty="0" smtClean="0"/>
              <a:t> </a:t>
            </a:r>
            <a:r>
              <a:rPr lang="en-US" dirty="0" err="1" smtClean="0"/>
              <a:t>putusan</a:t>
            </a:r>
            <a:r>
              <a:rPr lang="en-US" dirty="0" smtClean="0"/>
              <a:t> </a:t>
            </a:r>
            <a:r>
              <a:rPr lang="en-US" dirty="0" err="1" smtClean="0"/>
              <a:t>verstek</a:t>
            </a:r>
            <a:r>
              <a:rPr lang="en-US" dirty="0" smtClean="0"/>
              <a:t> </a:t>
            </a:r>
            <a:r>
              <a:rPr lang="en-US" dirty="0" err="1" smtClean="0"/>
              <a:t>jika</a:t>
            </a:r>
            <a:r>
              <a:rPr lang="en-US" dirty="0" smtClean="0"/>
              <a:t> </a:t>
            </a:r>
            <a:r>
              <a:rPr lang="en-US" dirty="0" err="1" smtClean="0"/>
              <a:t>panggilan</a:t>
            </a:r>
            <a:r>
              <a:rPr lang="en-US" dirty="0" smtClean="0"/>
              <a:t> </a:t>
            </a:r>
            <a:r>
              <a:rPr lang="en-US" dirty="0" err="1" smtClean="0"/>
              <a:t>tidak</a:t>
            </a:r>
            <a:r>
              <a:rPr lang="en-US" dirty="0" smtClean="0"/>
              <a:t> </a:t>
            </a:r>
            <a:r>
              <a:rPr lang="en-US" dirty="0" err="1" smtClean="0"/>
              <a:t>syah</a:t>
            </a:r>
            <a:r>
              <a:rPr lang="en-US" dirty="0" smtClean="0"/>
              <a:t>.</a:t>
            </a:r>
          </a:p>
          <a:p>
            <a:pPr algn="just"/>
            <a:r>
              <a:rPr lang="en-US" dirty="0" smtClean="0"/>
              <a:t>- </a:t>
            </a:r>
            <a:r>
              <a:rPr lang="en-US" dirty="0" err="1" smtClean="0"/>
              <a:t>jika</a:t>
            </a:r>
            <a:r>
              <a:rPr lang="en-US" dirty="0" smtClean="0"/>
              <a:t> </a:t>
            </a:r>
            <a:r>
              <a:rPr lang="en-US" dirty="0" err="1" smtClean="0"/>
              <a:t>relaast</a:t>
            </a:r>
            <a:r>
              <a:rPr lang="en-US" dirty="0" smtClean="0"/>
              <a:t> </a:t>
            </a:r>
            <a:r>
              <a:rPr lang="en-US" dirty="0" err="1" smtClean="0"/>
              <a:t>tidak</a:t>
            </a:r>
            <a:r>
              <a:rPr lang="en-US" dirty="0" smtClean="0"/>
              <a:t> </a:t>
            </a:r>
            <a:r>
              <a:rPr lang="en-US" dirty="0" err="1" smtClean="0"/>
              <a:t>syah</a:t>
            </a:r>
            <a:r>
              <a:rPr lang="en-US" dirty="0" smtClean="0"/>
              <a:t> </a:t>
            </a:r>
            <a:r>
              <a:rPr lang="en-US" dirty="0" err="1" smtClean="0"/>
              <a:t>sidang</a:t>
            </a:r>
            <a:r>
              <a:rPr lang="en-US" dirty="0" smtClean="0"/>
              <a:t> </a:t>
            </a:r>
            <a:r>
              <a:rPr lang="en-US" dirty="0" err="1" smtClean="0"/>
              <a:t>ditunda</a:t>
            </a:r>
            <a:r>
              <a:rPr lang="en-US" dirty="0" smtClean="0"/>
              <a:t> </a:t>
            </a:r>
            <a:r>
              <a:rPr lang="en-US" dirty="0" err="1" smtClean="0"/>
              <a:t>dan</a:t>
            </a:r>
            <a:r>
              <a:rPr lang="en-US" dirty="0" smtClean="0"/>
              <a:t> </a:t>
            </a:r>
            <a:r>
              <a:rPr lang="en-US" dirty="0" err="1" smtClean="0"/>
              <a:t>ditunggu</a:t>
            </a:r>
            <a:r>
              <a:rPr lang="en-US" dirty="0" smtClean="0"/>
              <a:t> </a:t>
            </a:r>
            <a:r>
              <a:rPr lang="en-US" dirty="0" err="1" smtClean="0"/>
              <a:t>sampai</a:t>
            </a:r>
            <a:r>
              <a:rPr lang="en-US" dirty="0" smtClean="0"/>
              <a:t> </a:t>
            </a:r>
            <a:r>
              <a:rPr lang="en-US" dirty="0" err="1" smtClean="0"/>
              <a:t>relaast</a:t>
            </a:r>
            <a:r>
              <a:rPr lang="en-US" dirty="0" smtClean="0"/>
              <a:t> </a:t>
            </a:r>
            <a:r>
              <a:rPr lang="en-US" dirty="0" err="1" smtClean="0"/>
              <a:t>panggilan</a:t>
            </a:r>
            <a:r>
              <a:rPr lang="en-US" dirty="0" smtClean="0"/>
              <a:t> </a:t>
            </a:r>
            <a:r>
              <a:rPr lang="en-US" dirty="0" err="1" smtClean="0"/>
              <a:t>syah</a:t>
            </a:r>
            <a:r>
              <a:rPr lang="en-US" dirty="0" smtClean="0"/>
              <a:t>.</a:t>
            </a:r>
          </a:p>
          <a:p>
            <a:pPr algn="just"/>
            <a:r>
              <a:rPr lang="en-US" dirty="0" smtClean="0"/>
              <a:t>Di Jakarta </a:t>
            </a:r>
            <a:r>
              <a:rPr lang="en-US" dirty="0" err="1" smtClean="0"/>
              <a:t>ada</a:t>
            </a:r>
            <a:r>
              <a:rPr lang="en-US" dirty="0" smtClean="0"/>
              <a:t> </a:t>
            </a:r>
            <a:r>
              <a:rPr lang="en-US" dirty="0" err="1" smtClean="0"/>
              <a:t>gugataan</a:t>
            </a:r>
            <a:r>
              <a:rPr lang="en-US" dirty="0" smtClean="0"/>
              <a:t> 2,6 T </a:t>
            </a:r>
            <a:r>
              <a:rPr lang="en-US" dirty="0" err="1" smtClean="0"/>
              <a:t>diputus</a:t>
            </a:r>
            <a:r>
              <a:rPr lang="en-US" dirty="0" smtClean="0"/>
              <a:t> </a:t>
            </a:r>
            <a:r>
              <a:rPr lang="en-US" dirty="0" err="1" smtClean="0"/>
              <a:t>verstek</a:t>
            </a:r>
            <a:r>
              <a:rPr lang="en-US" dirty="0" smtClean="0"/>
              <a:t> </a:t>
            </a:r>
            <a:r>
              <a:rPr lang="en-US" dirty="0" err="1" smtClean="0"/>
              <a:t>padahal</a:t>
            </a:r>
            <a:r>
              <a:rPr lang="en-US" dirty="0" smtClean="0"/>
              <a:t> </a:t>
            </a:r>
            <a:r>
              <a:rPr lang="en-US" dirty="0" err="1" smtClean="0"/>
              <a:t>relaast</a:t>
            </a:r>
            <a:r>
              <a:rPr lang="en-US" dirty="0" smtClean="0"/>
              <a:t> </a:t>
            </a:r>
            <a:r>
              <a:rPr lang="en-US" dirty="0" err="1" smtClean="0"/>
              <a:t>belum</a:t>
            </a:r>
            <a:r>
              <a:rPr lang="en-US" dirty="0" smtClean="0"/>
              <a:t> </a:t>
            </a:r>
            <a:r>
              <a:rPr lang="en-US" dirty="0" err="1" smtClean="0"/>
              <a:t>syah</a:t>
            </a:r>
            <a:r>
              <a:rPr lang="en-US" dirty="0" smtClean="0"/>
              <a:t>.</a:t>
            </a:r>
          </a:p>
          <a:p>
            <a:pPr marL="0" indent="0">
              <a:buNone/>
            </a:pPr>
            <a:endParaRPr lang="en-US" dirty="0" smtClean="0"/>
          </a:p>
          <a:p>
            <a:pPr marL="0" indent="0">
              <a:buNone/>
            </a:pP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560894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PANGGILAN YANG TDK SYAH.</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TENTANG PANGGILAN YANG TIDAK SYAH, MAKA BIAYANYA JANGAN DIBEBANKAN KEPADA PARA PIHAK.</a:t>
            </a:r>
          </a:p>
          <a:p>
            <a:pPr marL="0" indent="0" algn="just">
              <a:buNone/>
            </a:pPr>
            <a:endParaRPr lang="en-US" dirty="0" smtClean="0"/>
          </a:p>
          <a:p>
            <a:pPr algn="just"/>
            <a:r>
              <a:rPr lang="en-US" dirty="0" smtClean="0"/>
              <a:t>PANGGILAN DINYATAKAN SYAH APABILA DILAKUKAN  3 ( TIGA  ) HARI SEBELUM PERSIDANGAN.</a:t>
            </a:r>
          </a:p>
          <a:p>
            <a:pPr marL="0" indent="0" algn="just">
              <a:buNone/>
            </a:pPr>
            <a:endParaRPr lang="en-US" dirty="0" smtClean="0"/>
          </a:p>
          <a:p>
            <a:pPr algn="just"/>
            <a:r>
              <a:rPr lang="en-US" dirty="0" smtClean="0"/>
              <a:t>JURUSITA HARUS TELITI DALAM MELAKUKAN PANGGILAN, JANGAN SAMPAI SDH BERANGKAT MEMANGGIL TTP PANGGILANNYA TIDAK SYAH.</a:t>
            </a:r>
            <a:endParaRPr lang="en-US" dirty="0"/>
          </a:p>
        </p:txBody>
      </p:sp>
    </p:spTree>
    <p:extLst>
      <p:ext uri="{BB962C8B-B14F-4D97-AF65-F5344CB8AC3E}">
        <p14:creationId xmlns:p14="http://schemas.microsoft.com/office/powerpoint/2010/main" val="3735006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Kontinuitas dan peningkatan program </a:t>
            </a:r>
            <a:r>
              <a:rPr lang="en-US" b="1" dirty="0" smtClean="0"/>
              <a:t>APM </a:t>
            </a:r>
            <a:r>
              <a:rPr lang="en-US" b="1" dirty="0"/>
              <a:t>P</a:t>
            </a:r>
            <a:r>
              <a:rPr lang="id-ID" b="1" dirty="0" smtClean="0"/>
              <a:t>eradilan</a:t>
            </a:r>
            <a:endParaRPr lang="en-US" dirty="0"/>
          </a:p>
        </p:txBody>
      </p:sp>
      <p:sp>
        <p:nvSpPr>
          <p:cNvPr id="3" name="Content Placeholder 2"/>
          <p:cNvSpPr>
            <a:spLocks noGrp="1"/>
          </p:cNvSpPr>
          <p:nvPr>
            <p:ph idx="1"/>
          </p:nvPr>
        </p:nvSpPr>
        <p:spPr>
          <a:xfrm>
            <a:off x="457200" y="2008846"/>
            <a:ext cx="8229600" cy="3891868"/>
          </a:xfrm>
        </p:spPr>
        <p:txBody>
          <a:bodyPr>
            <a:normAutofit fontScale="92500" lnSpcReduction="20000"/>
          </a:bodyPr>
          <a:lstStyle/>
          <a:p>
            <a:pPr marL="0" indent="0" algn="just">
              <a:buNone/>
            </a:pPr>
            <a:r>
              <a:rPr lang="id-ID" b="1" dirty="0"/>
              <a:t>Target akhir tahun 2018:</a:t>
            </a:r>
          </a:p>
          <a:p>
            <a:pPr marL="0" indent="0" algn="just">
              <a:buNone/>
            </a:pPr>
            <a:r>
              <a:rPr lang="id-ID" dirty="0"/>
              <a:t>75 s.d. 100% pengadilan (di luar pengadilan yang baru dibentuk) dari 4 lingkungan peradilan terakreditasi.</a:t>
            </a:r>
          </a:p>
          <a:p>
            <a:pPr marL="0" indent="0" algn="just">
              <a:buNone/>
            </a:pPr>
            <a:r>
              <a:rPr lang="id-ID" b="1" dirty="0"/>
              <a:t>Syarat:</a:t>
            </a:r>
          </a:p>
          <a:p>
            <a:pPr algn="just">
              <a:buFontTx/>
              <a:buChar char="-"/>
            </a:pPr>
            <a:r>
              <a:rPr lang="id-ID" dirty="0"/>
              <a:t>Menerapkan tata kelola/manajemen yang baik mulai dari perencanaan, pengorgansasian, penggerakan, hingga pemantauan;</a:t>
            </a:r>
          </a:p>
          <a:p>
            <a:pPr algn="just">
              <a:buFontTx/>
              <a:buChar char="-"/>
            </a:pPr>
            <a:r>
              <a:rPr lang="id-ID" dirty="0"/>
              <a:t>Tetap menjaga kemandirian, harkat dan martabat peradilan dengan menghindari gratifikasi dan konflik kepentingan;</a:t>
            </a:r>
          </a:p>
          <a:p>
            <a:endParaRPr lang="en-US" dirty="0"/>
          </a:p>
        </p:txBody>
      </p:sp>
    </p:spTree>
    <p:extLst>
      <p:ext uri="{BB962C8B-B14F-4D97-AF65-F5344CB8AC3E}">
        <p14:creationId xmlns:p14="http://schemas.microsoft.com/office/powerpoint/2010/main" val="3716783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endParaRPr lang="en-US" dirty="0"/>
          </a:p>
        </p:txBody>
      </p:sp>
      <p:sp>
        <p:nvSpPr>
          <p:cNvPr id="3" name="Content Placeholder 2"/>
          <p:cNvSpPr>
            <a:spLocks noGrp="1"/>
          </p:cNvSpPr>
          <p:nvPr>
            <p:ph idx="1"/>
          </p:nvPr>
        </p:nvSpPr>
        <p:spPr/>
        <p:txBody>
          <a:bodyPr>
            <a:normAutofit lnSpcReduction="10000"/>
          </a:bodyPr>
          <a:lstStyle/>
          <a:p>
            <a:r>
              <a:rPr lang="en-US" dirty="0" err="1" smtClean="0"/>
              <a:t>Pimpinan</a:t>
            </a:r>
            <a:r>
              <a:rPr lang="en-US" dirty="0" smtClean="0"/>
              <a:t> </a:t>
            </a:r>
            <a:r>
              <a:rPr lang="en-US" dirty="0" err="1" smtClean="0"/>
              <a:t>harus</a:t>
            </a:r>
            <a:r>
              <a:rPr lang="en-US" dirty="0" smtClean="0"/>
              <a:t> </a:t>
            </a:r>
            <a:r>
              <a:rPr lang="en-US" dirty="0" err="1" smtClean="0"/>
              <a:t>terbuka</a:t>
            </a:r>
            <a:r>
              <a:rPr lang="en-US" dirty="0" smtClean="0"/>
              <a:t>  </a:t>
            </a:r>
            <a:r>
              <a:rPr lang="en-US" dirty="0" err="1" smtClean="0"/>
              <a:t>terhadap</a:t>
            </a:r>
            <a:r>
              <a:rPr lang="en-US" dirty="0" smtClean="0"/>
              <a:t> masukan2 </a:t>
            </a:r>
            <a:r>
              <a:rPr lang="en-US" dirty="0" err="1" smtClean="0"/>
              <a:t>dari</a:t>
            </a:r>
            <a:r>
              <a:rPr lang="en-US" dirty="0" smtClean="0"/>
              <a:t> </a:t>
            </a:r>
            <a:r>
              <a:rPr lang="en-US" dirty="0" err="1" smtClean="0"/>
              <a:t>anak</a:t>
            </a:r>
            <a:r>
              <a:rPr lang="en-US" dirty="0" smtClean="0"/>
              <a:t> </a:t>
            </a:r>
            <a:r>
              <a:rPr lang="en-US" dirty="0" err="1" smtClean="0"/>
              <a:t>buah</a:t>
            </a:r>
            <a:r>
              <a:rPr lang="en-US" dirty="0" smtClean="0"/>
              <a:t>, </a:t>
            </a:r>
            <a:r>
              <a:rPr lang="en-US" dirty="0" err="1" smtClean="0"/>
              <a:t>jika</a:t>
            </a:r>
            <a:r>
              <a:rPr lang="en-US" dirty="0" smtClean="0"/>
              <a:t> </a:t>
            </a:r>
            <a:r>
              <a:rPr lang="en-US" dirty="0" err="1" smtClean="0"/>
              <a:t>baik</a:t>
            </a:r>
            <a:r>
              <a:rPr lang="en-US" dirty="0" smtClean="0"/>
              <a:t> </a:t>
            </a:r>
            <a:r>
              <a:rPr lang="en-US" dirty="0" err="1" smtClean="0"/>
              <a:t>ditampung</a:t>
            </a:r>
            <a:r>
              <a:rPr lang="en-US" dirty="0" smtClean="0"/>
              <a:t> </a:t>
            </a:r>
            <a:r>
              <a:rPr lang="en-US" dirty="0" err="1" smtClean="0"/>
              <a:t>dan</a:t>
            </a:r>
            <a:r>
              <a:rPr lang="en-US" dirty="0" smtClean="0"/>
              <a:t> </a:t>
            </a:r>
            <a:r>
              <a:rPr lang="en-US" dirty="0" err="1" smtClean="0"/>
              <a:t>dilaksanakan</a:t>
            </a:r>
            <a:r>
              <a:rPr lang="en-US" dirty="0" smtClean="0"/>
              <a:t> ( </a:t>
            </a:r>
            <a:r>
              <a:rPr lang="en-US" dirty="0" err="1" smtClean="0"/>
              <a:t>baca</a:t>
            </a:r>
            <a:r>
              <a:rPr lang="en-US" dirty="0" smtClean="0"/>
              <a:t> buku2 </a:t>
            </a:r>
            <a:r>
              <a:rPr lang="en-US" dirty="0" err="1" smtClean="0"/>
              <a:t>teori</a:t>
            </a:r>
            <a:r>
              <a:rPr lang="en-US" dirty="0" smtClean="0"/>
              <a:t> </a:t>
            </a:r>
            <a:r>
              <a:rPr lang="en-US" dirty="0" err="1" smtClean="0"/>
              <a:t>kepemimpinan</a:t>
            </a:r>
            <a:r>
              <a:rPr lang="en-US" dirty="0" smtClean="0"/>
              <a:t> ).</a:t>
            </a:r>
          </a:p>
          <a:p>
            <a:r>
              <a:rPr lang="en-US" dirty="0" err="1" smtClean="0"/>
              <a:t>Pimpinan</a:t>
            </a:r>
            <a:r>
              <a:rPr lang="en-US" dirty="0" smtClean="0"/>
              <a:t> </a:t>
            </a:r>
            <a:r>
              <a:rPr lang="en-US" dirty="0" err="1" smtClean="0"/>
              <a:t>harus</a:t>
            </a:r>
            <a:r>
              <a:rPr lang="en-US" dirty="0" smtClean="0"/>
              <a:t> </a:t>
            </a:r>
            <a:r>
              <a:rPr lang="en-US" dirty="0" err="1" smtClean="0"/>
              <a:t>selalukoordinasi</a:t>
            </a:r>
            <a:r>
              <a:rPr lang="en-US" dirty="0" smtClean="0"/>
              <a:t> </a:t>
            </a:r>
            <a:r>
              <a:rPr lang="en-US" dirty="0" err="1" smtClean="0"/>
              <a:t>dengan</a:t>
            </a:r>
            <a:r>
              <a:rPr lang="en-US" dirty="0" smtClean="0"/>
              <a:t> </a:t>
            </a:r>
            <a:r>
              <a:rPr lang="en-US" dirty="0" err="1" smtClean="0"/>
              <a:t>anak</a:t>
            </a:r>
            <a:r>
              <a:rPr lang="en-US" dirty="0" smtClean="0"/>
              <a:t> </a:t>
            </a:r>
            <a:r>
              <a:rPr lang="en-US" dirty="0" err="1" smtClean="0"/>
              <a:t>buah</a:t>
            </a:r>
            <a:r>
              <a:rPr lang="en-US" dirty="0" smtClean="0"/>
              <a:t>.</a:t>
            </a:r>
          </a:p>
          <a:p>
            <a:r>
              <a:rPr lang="en-US" dirty="0" err="1" smtClean="0"/>
              <a:t>Pimpinan</a:t>
            </a:r>
            <a:r>
              <a:rPr lang="en-US" dirty="0" smtClean="0"/>
              <a:t> </a:t>
            </a:r>
            <a:r>
              <a:rPr lang="en-US" dirty="0" err="1" smtClean="0"/>
              <a:t>harusban</a:t>
            </a:r>
            <a:r>
              <a:rPr lang="en-US" dirty="0" smtClean="0"/>
              <a:t> yak </a:t>
            </a:r>
            <a:r>
              <a:rPr lang="en-US" dirty="0" err="1" smtClean="0"/>
              <a:t>bdelajar</a:t>
            </a:r>
            <a:r>
              <a:rPr lang="en-US" dirty="0" smtClean="0"/>
              <a:t>, agar </a:t>
            </a:r>
            <a:r>
              <a:rPr lang="en-US" dirty="0" err="1" smtClean="0"/>
              <a:t>penguasaan</a:t>
            </a:r>
            <a:r>
              <a:rPr lang="en-US" dirty="0" smtClean="0"/>
              <a:t> </a:t>
            </a:r>
            <a:r>
              <a:rPr lang="en-US" dirty="0" err="1" smtClean="0"/>
              <a:t>bidang</a:t>
            </a:r>
            <a:r>
              <a:rPr lang="en-US" dirty="0" smtClean="0"/>
              <a:t> </a:t>
            </a:r>
            <a:r>
              <a:rPr lang="en-US" dirty="0" err="1" smtClean="0"/>
              <a:t>keilmuan</a:t>
            </a:r>
            <a:r>
              <a:rPr lang="en-US" dirty="0" smtClean="0"/>
              <a:t> </a:t>
            </a:r>
            <a:r>
              <a:rPr lang="en-US" dirty="0" err="1" smtClean="0"/>
              <a:t>lebih</a:t>
            </a:r>
            <a:r>
              <a:rPr lang="en-US" dirty="0" smtClean="0"/>
              <a:t> </a:t>
            </a:r>
            <a:r>
              <a:rPr lang="en-US" dirty="0" err="1" smtClean="0"/>
              <a:t>dari</a:t>
            </a:r>
            <a:r>
              <a:rPr lang="en-US" dirty="0" smtClean="0"/>
              <a:t> </a:t>
            </a:r>
            <a:r>
              <a:rPr lang="en-US" dirty="0" err="1" smtClean="0"/>
              <a:t>anak</a:t>
            </a:r>
            <a:r>
              <a:rPr lang="en-US" dirty="0" smtClean="0"/>
              <a:t> </a:t>
            </a:r>
            <a:r>
              <a:rPr lang="en-US" dirty="0" err="1" smtClean="0"/>
              <a:t>buahnya</a:t>
            </a:r>
            <a:r>
              <a:rPr lang="en-US" dirty="0" smtClean="0"/>
              <a:t>.</a:t>
            </a:r>
          </a:p>
          <a:p>
            <a:r>
              <a:rPr lang="en-US" dirty="0" err="1" smtClean="0"/>
              <a:t>Pimpinan</a:t>
            </a:r>
            <a:r>
              <a:rPr lang="en-US" dirty="0" smtClean="0"/>
              <a:t> </a:t>
            </a:r>
            <a:r>
              <a:rPr lang="en-US" dirty="0" err="1" smtClean="0"/>
              <a:t>harus</a:t>
            </a:r>
            <a:r>
              <a:rPr lang="en-US" dirty="0" smtClean="0"/>
              <a:t> </a:t>
            </a:r>
            <a:r>
              <a:rPr lang="en-US" dirty="0" err="1" smtClean="0"/>
              <a:t>selalu</a:t>
            </a:r>
            <a:r>
              <a:rPr lang="en-US" dirty="0" smtClean="0"/>
              <a:t> </a:t>
            </a:r>
            <a:r>
              <a:rPr lang="en-US" dirty="0" err="1" smtClean="0"/>
              <a:t>tanggap</a:t>
            </a:r>
            <a:r>
              <a:rPr lang="en-US" dirty="0" smtClean="0"/>
              <a:t> </a:t>
            </a:r>
            <a:r>
              <a:rPr lang="en-US" dirty="0" err="1" smtClean="0"/>
              <a:t>akan</a:t>
            </a:r>
            <a:r>
              <a:rPr lang="en-US" dirty="0" smtClean="0"/>
              <a:t> </a:t>
            </a:r>
            <a:r>
              <a:rPr lang="en-US" dirty="0" err="1" smtClean="0"/>
              <a:t>situasi</a:t>
            </a:r>
            <a:r>
              <a:rPr lang="en-US" dirty="0" smtClean="0"/>
              <a:t> </a:t>
            </a:r>
            <a:r>
              <a:rPr lang="en-US" dirty="0" err="1" smtClean="0"/>
              <a:t>dan</a:t>
            </a:r>
            <a:r>
              <a:rPr lang="en-US" dirty="0" smtClean="0"/>
              <a:t> </a:t>
            </a:r>
            <a:r>
              <a:rPr lang="en-US" dirty="0" err="1" smtClean="0"/>
              <a:t>kondisi</a:t>
            </a:r>
            <a:r>
              <a:rPr lang="en-US" dirty="0" smtClean="0"/>
              <a:t>. </a:t>
            </a:r>
            <a:endParaRPr lang="en-US" dirty="0"/>
          </a:p>
        </p:txBody>
      </p:sp>
    </p:spTree>
    <p:extLst>
      <p:ext uri="{BB962C8B-B14F-4D97-AF65-F5344CB8AC3E}">
        <p14:creationId xmlns:p14="http://schemas.microsoft.com/office/powerpoint/2010/main" val="3225840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Peningkatan akseptabilitas </a:t>
            </a:r>
            <a:br>
              <a:rPr lang="id-ID" b="1" dirty="0"/>
            </a:br>
            <a:r>
              <a:rPr lang="id-ID" b="1" dirty="0"/>
              <a:t>putusan pengadilan</a:t>
            </a:r>
            <a:endParaRPr lang="en-US" dirty="0"/>
          </a:p>
        </p:txBody>
      </p:sp>
      <p:sp>
        <p:nvSpPr>
          <p:cNvPr id="3" name="Content Placeholder 2"/>
          <p:cNvSpPr>
            <a:spLocks noGrp="1"/>
          </p:cNvSpPr>
          <p:nvPr>
            <p:ph idx="1"/>
          </p:nvPr>
        </p:nvSpPr>
        <p:spPr/>
        <p:txBody>
          <a:bodyPr>
            <a:normAutofit fontScale="85000" lnSpcReduction="20000"/>
          </a:bodyPr>
          <a:lstStyle/>
          <a:p>
            <a:pPr algn="just"/>
            <a:r>
              <a:rPr lang="id-ID" sz="3300" b="1" dirty="0">
                <a:solidFill>
                  <a:srgbClr val="FF0000"/>
                </a:solidFill>
              </a:rPr>
              <a:t>60,36 % </a:t>
            </a:r>
            <a:r>
              <a:rPr lang="id-ID" sz="3300" dirty="0"/>
              <a:t>putusan pengadilan tingkat banding diajukan upaya hukum kasasi, sehingga akseptabilitas putusan pengadilan tingkat banding hanya sebesar </a:t>
            </a:r>
            <a:r>
              <a:rPr lang="id-ID" sz="3300" b="1" dirty="0">
                <a:solidFill>
                  <a:srgbClr val="FF0000"/>
                </a:solidFill>
              </a:rPr>
              <a:t>39,64 %. </a:t>
            </a:r>
          </a:p>
          <a:p>
            <a:pPr algn="just"/>
            <a:r>
              <a:rPr lang="id-ID" sz="3300" b="1" dirty="0">
                <a:solidFill>
                  <a:schemeClr val="bg2">
                    <a:lumMod val="10000"/>
                  </a:schemeClr>
                </a:solidFill>
              </a:rPr>
              <a:t>Akseptabilitas </a:t>
            </a:r>
            <a:r>
              <a:rPr lang="id-ID" sz="3300" dirty="0">
                <a:solidFill>
                  <a:schemeClr val="bg2">
                    <a:lumMod val="10000"/>
                  </a:schemeClr>
                </a:solidFill>
              </a:rPr>
              <a:t>terkait dengan kualitas putusan</a:t>
            </a:r>
          </a:p>
          <a:p>
            <a:pPr algn="just"/>
            <a:r>
              <a:rPr lang="id-ID" sz="3300" dirty="0">
                <a:solidFill>
                  <a:schemeClr val="bg2">
                    <a:lumMod val="10000"/>
                  </a:schemeClr>
                </a:solidFill>
              </a:rPr>
              <a:t>Putusan yang baik memberikan keseimbangan antara:</a:t>
            </a:r>
          </a:p>
          <a:p>
            <a:pPr marL="900113" indent="-457200" algn="just">
              <a:buFont typeface="+mj-lt"/>
              <a:buAutoNum type="arabicPeriod"/>
            </a:pPr>
            <a:r>
              <a:rPr lang="id-ID" sz="3300" b="1" dirty="0">
                <a:solidFill>
                  <a:schemeClr val="bg2">
                    <a:lumMod val="10000"/>
                  </a:schemeClr>
                </a:solidFill>
              </a:rPr>
              <a:t>Faktor  yuridis       	  	kepastian hukum;</a:t>
            </a:r>
          </a:p>
          <a:p>
            <a:pPr marL="900113" indent="-457200" algn="just">
              <a:buFont typeface="+mj-lt"/>
              <a:buAutoNum type="arabicPeriod"/>
            </a:pPr>
            <a:r>
              <a:rPr lang="id-ID" sz="3300" b="1" dirty="0">
                <a:solidFill>
                  <a:schemeClr val="bg2">
                    <a:lumMod val="10000"/>
                  </a:schemeClr>
                </a:solidFill>
              </a:rPr>
              <a:t>Faktor filosofis  		keadilan;</a:t>
            </a:r>
          </a:p>
          <a:p>
            <a:pPr marL="900113" indent="-457200" algn="just">
              <a:buFont typeface="+mj-lt"/>
              <a:buAutoNum type="arabicPeriod"/>
            </a:pPr>
            <a:r>
              <a:rPr lang="id-ID" sz="3300" b="1" dirty="0">
                <a:solidFill>
                  <a:schemeClr val="bg2">
                    <a:lumMod val="10000"/>
                  </a:schemeClr>
                </a:solidFill>
              </a:rPr>
              <a:t>Faktor sosiologis 		kemanfaatan  </a:t>
            </a:r>
          </a:p>
          <a:p>
            <a:endParaRPr lang="en-US" dirty="0"/>
          </a:p>
        </p:txBody>
      </p:sp>
    </p:spTree>
    <p:extLst>
      <p:ext uri="{BB962C8B-B14F-4D97-AF65-F5344CB8AC3E}">
        <p14:creationId xmlns:p14="http://schemas.microsoft.com/office/powerpoint/2010/main" val="137876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Instruksi No. KMA/015/INST/VI/1998</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id-ID" dirty="0"/>
              <a:t>Agar hakim memantapkan profesionalisme dalam mewujudkan peradilan berkualitas dengan putusan yang eksekutabel, berisikan:</a:t>
            </a:r>
          </a:p>
          <a:p>
            <a:pPr algn="just"/>
            <a:r>
              <a:rPr lang="id-ID" b="1" i="1" dirty="0">
                <a:solidFill>
                  <a:schemeClr val="accent4">
                    <a:lumMod val="50000"/>
                  </a:schemeClr>
                </a:solidFill>
              </a:rPr>
              <a:t>Ethos</a:t>
            </a:r>
            <a:r>
              <a:rPr lang="id-ID" dirty="0"/>
              <a:t> (penuh dengan integritas);</a:t>
            </a:r>
          </a:p>
          <a:p>
            <a:pPr algn="just"/>
            <a:r>
              <a:rPr lang="id-ID" b="1" i="1" dirty="0">
                <a:solidFill>
                  <a:schemeClr val="accent4">
                    <a:lumMod val="50000"/>
                  </a:schemeClr>
                </a:solidFill>
              </a:rPr>
              <a:t>Pathos</a:t>
            </a:r>
            <a:r>
              <a:rPr lang="id-ID" dirty="0"/>
              <a:t> (pertimbangan yuridis yang pertama dan utama);</a:t>
            </a:r>
          </a:p>
          <a:p>
            <a:pPr algn="just"/>
            <a:r>
              <a:rPr lang="id-ID" b="1" i="1" dirty="0">
                <a:solidFill>
                  <a:schemeClr val="accent4">
                    <a:lumMod val="50000"/>
                  </a:schemeClr>
                </a:solidFill>
              </a:rPr>
              <a:t>Filosofis</a:t>
            </a:r>
            <a:r>
              <a:rPr lang="id-ID" dirty="0"/>
              <a:t>(berintikan rasa keadilan dan kebenaran)</a:t>
            </a:r>
          </a:p>
          <a:p>
            <a:pPr algn="just"/>
            <a:r>
              <a:rPr lang="id-ID" b="1" i="1" dirty="0">
                <a:solidFill>
                  <a:schemeClr val="accent4">
                    <a:lumMod val="50000"/>
                  </a:schemeClr>
                </a:solidFill>
              </a:rPr>
              <a:t>Sosiologis </a:t>
            </a:r>
            <a:r>
              <a:rPr lang="id-ID" dirty="0"/>
              <a:t>(sesuai dengan tata nilai budaya yang berlaku di masyarakat);</a:t>
            </a:r>
          </a:p>
          <a:p>
            <a:pPr algn="just"/>
            <a:r>
              <a:rPr lang="id-ID" b="1" i="1" dirty="0">
                <a:solidFill>
                  <a:schemeClr val="accent4">
                    <a:lumMod val="50000"/>
                  </a:schemeClr>
                </a:solidFill>
              </a:rPr>
              <a:t>Logos</a:t>
            </a:r>
            <a:r>
              <a:rPr lang="id-ID" dirty="0"/>
              <a:t> (dapat diterima dengan akal sehat), </a:t>
            </a:r>
          </a:p>
          <a:p>
            <a:pPr algn="just"/>
            <a:endParaRPr lang="en-US" dirty="0"/>
          </a:p>
        </p:txBody>
      </p:sp>
    </p:spTree>
    <p:extLst>
      <p:ext uri="{BB962C8B-B14F-4D97-AF65-F5344CB8AC3E}">
        <p14:creationId xmlns:p14="http://schemas.microsoft.com/office/powerpoint/2010/main" val="1088281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279</TotalTime>
  <Words>1877</Words>
  <Application>Microsoft Office PowerPoint</Application>
  <PresentationFormat>On-screen Show (4:3)</PresentationFormat>
  <Paragraphs>168</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Apex</vt:lpstr>
      <vt:lpstr>Hasil Pembinaan Pimpinan MA</vt:lpstr>
      <vt:lpstr>PENGARAHAN KMA</vt:lpstr>
      <vt:lpstr>PAKET KEBIJAKAN MA.</vt:lpstr>
      <vt:lpstr>VERSTEK</vt:lpstr>
      <vt:lpstr>PANGGILAN YANG TDK SYAH.</vt:lpstr>
      <vt:lpstr>Kontinuitas dan peningkatan program APM Peradilan</vt:lpstr>
      <vt:lpstr>lanjutan</vt:lpstr>
      <vt:lpstr>Peningkatan akseptabilitas  putusan pengadilan</vt:lpstr>
      <vt:lpstr>Instruksi No. KMA/015/INST/VI/1998</vt:lpstr>
      <vt:lpstr>Permasalahan Kualitas Putusan Dari  Aspek Hukum Acara:</vt:lpstr>
      <vt:lpstr>Permasalahan Kualitas Putusan  dari Aspek Hukum Material:</vt:lpstr>
      <vt:lpstr>Permasalahan Kualitas Putusan dari  Aspek Penalaran Hukum</vt:lpstr>
      <vt:lpstr>Permasalahan Kualitas Putusan dari  Aspek Penggalian Nilai-nilai yang Hidup</vt:lpstr>
      <vt:lpstr>Permasalahan Kualitas Putusan dari  Aspek Profesionalisme Hakim</vt:lpstr>
      <vt:lpstr>Netralitas ASN dalam Pemilu.</vt:lpstr>
      <vt:lpstr>PowerPoint Presentation</vt:lpstr>
      <vt:lpstr>lanjutan</vt:lpstr>
      <vt:lpstr>Evaluasi Penyampaian Laporan Tahunan</vt:lpstr>
      <vt:lpstr>WKMA BID. YUDISIAL</vt:lpstr>
      <vt:lpstr>TUAKA PIDANA</vt:lpstr>
      <vt:lpstr>TUAKA PERDATA Tentang Intervensi </vt:lpstr>
      <vt:lpstr>LANJUTAN</vt:lpstr>
      <vt:lpstr>TUAKA BIN</vt:lpstr>
      <vt:lpstr>TUAKA WAS</vt:lpstr>
      <vt:lpstr>PEMBINAAN OLEH KPT</vt:lpstr>
      <vt:lpstr>MASALAH PN SERANG</vt:lpstr>
      <vt:lpstr>HP TERSADAP</vt:lpstr>
      <vt:lpstr>LANJUTAN</vt:lpstr>
      <vt:lpstr>LANJUTAN</vt:lpstr>
      <vt:lpstr>LANJUTAN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Hasil Pembinaan Pimpinan MA</dc:title>
  <dc:creator>Dr. Hj. Sri Sutatiek</dc:creator>
  <cp:lastModifiedBy>Dr. Hj. Sri Sutatiek</cp:lastModifiedBy>
  <cp:revision>26</cp:revision>
  <dcterms:created xsi:type="dcterms:W3CDTF">2018-03-08T04:36:18Z</dcterms:created>
  <dcterms:modified xsi:type="dcterms:W3CDTF">2018-03-14T02:45:27Z</dcterms:modified>
</cp:coreProperties>
</file>