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4" r:id="rId17"/>
    <p:sldId id="266" r:id="rId18"/>
    <p:sldId id="267" r:id="rId19"/>
    <p:sldId id="271" r:id="rId20"/>
    <p:sldId id="272" r:id="rId21"/>
    <p:sldId id="273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9"/>
            <p14:sldId id="270"/>
            <p14:sldId id="274"/>
            <p14:sldId id="266"/>
            <p14:sldId id="267"/>
            <p14:sldId id="271"/>
            <p14:sldId id="272"/>
            <p14:sldId id="273"/>
            <p14:sldId id="268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4" autoAdjust="0"/>
    <p:restoredTop sz="94280" autoAdjust="0"/>
  </p:normalViewPr>
  <p:slideViewPr>
    <p:cSldViewPr snapToGrid="0">
      <p:cViewPr varScale="1">
        <p:scale>
          <a:sx n="104" d="100"/>
          <a:sy n="104" d="100"/>
        </p:scale>
        <p:origin x="102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SUPERVISI SIPP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err="1"/>
              <a:t>Albertina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22612"/>
            <a:ext cx="11013140" cy="5056093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sz="64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7200" dirty="0" err="1">
                <a:solidFill>
                  <a:srgbClr val="FF0000"/>
                </a:solidFill>
              </a:rPr>
              <a:t>Tahap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Pendaftaran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Perkara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Perdata</a:t>
            </a:r>
            <a:r>
              <a:rPr lang="en-US" sz="7200" dirty="0">
                <a:solidFill>
                  <a:srgbClr val="FF0000"/>
                </a:solidFill>
              </a:rPr>
              <a:t>: 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Informasi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Detil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 di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CTS </a:t>
            </a:r>
            <a:r>
              <a:rPr lang="en-US" sz="6400" dirty="0" err="1">
                <a:solidFill>
                  <a:schemeClr val="tx1"/>
                </a:solidFill>
              </a:rPr>
              <a:t>sudah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diinput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dengan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akurat</a:t>
            </a:r>
            <a:r>
              <a:rPr lang="en-US" sz="6400" dirty="0">
                <a:solidFill>
                  <a:schemeClr val="tx1"/>
                </a:solidFill>
              </a:rPr>
              <a:t>, valid, </a:t>
            </a:r>
            <a:r>
              <a:rPr lang="en-US" sz="6400" dirty="0" err="1">
                <a:solidFill>
                  <a:schemeClr val="tx1"/>
                </a:solidFill>
              </a:rPr>
              <a:t>lengkap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tepat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waktu</a:t>
            </a:r>
            <a:endParaRPr lang="en-US" sz="6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7200" dirty="0" err="1">
                <a:solidFill>
                  <a:srgbClr val="FF0000"/>
                </a:solidFill>
              </a:rPr>
              <a:t>Memeriksa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ketepatan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pengisian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Jurnal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Keuangan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Perkara</a:t>
            </a:r>
            <a:r>
              <a:rPr lang="en-US" sz="7200" dirty="0">
                <a:solidFill>
                  <a:srgbClr val="FF0000"/>
                </a:solidFill>
              </a:rPr>
              <a:t>: </a:t>
            </a:r>
          </a:p>
          <a:p>
            <a:r>
              <a:rPr lang="en-US" sz="6400" dirty="0">
                <a:solidFill>
                  <a:srgbClr val="FF0000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penghitungan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jumlah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panjar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biaya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petugasnya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bukti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setoran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jumlahnya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kesesuaian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nomor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     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  SKUM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buku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jurnal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kesesuaian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nama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surat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gugatan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dengan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buku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jurnal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pembukuan</a:t>
            </a:r>
            <a:r>
              <a:rPr lang="en-US" sz="6400" dirty="0">
                <a:solidFill>
                  <a:schemeClr val="tx1"/>
                </a:solidFill>
              </a:rPr>
              <a:t> PNBP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endParaRPr lang="en-US" sz="6400" dirty="0">
              <a:solidFill>
                <a:schemeClr val="tx1"/>
              </a:solidFill>
            </a:endParaRP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biaya</a:t>
            </a:r>
            <a:r>
              <a:rPr lang="en-US" sz="6400" dirty="0">
                <a:solidFill>
                  <a:schemeClr val="tx1"/>
                </a:solidFill>
              </a:rPr>
              <a:t> ATK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jurnal</a:t>
            </a:r>
            <a:r>
              <a:rPr lang="en-US" sz="6400" dirty="0">
                <a:solidFill>
                  <a:schemeClr val="tx1"/>
                </a:solidFill>
              </a:rPr>
              <a:t>  </a:t>
            </a:r>
            <a:r>
              <a:rPr lang="en-US" sz="6400" dirty="0" err="1">
                <a:solidFill>
                  <a:schemeClr val="tx1"/>
                </a:solidFill>
              </a:rPr>
              <a:t>keuangan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pemindahan</a:t>
            </a:r>
            <a:r>
              <a:rPr lang="en-US" sz="6400" dirty="0">
                <a:solidFill>
                  <a:schemeClr val="tx1"/>
                </a:solidFill>
              </a:rPr>
              <a:t> PNBP </a:t>
            </a:r>
            <a:r>
              <a:rPr lang="en-US" sz="6400" dirty="0" err="1">
                <a:solidFill>
                  <a:schemeClr val="tx1"/>
                </a:solidFill>
              </a:rPr>
              <a:t>pendaftaran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ke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Buku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Induk</a:t>
            </a:r>
            <a:r>
              <a:rPr lang="en-US" sz="6400" dirty="0">
                <a:solidFill>
                  <a:schemeClr val="tx1"/>
                </a:solidFill>
              </a:rPr>
              <a:t> HHK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ATK        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ke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dalam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Buku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Kas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Umum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kelengkapan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untuk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perkR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prodeo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dll</a:t>
            </a:r>
            <a:endParaRPr lang="en-US" sz="6400" dirty="0">
              <a:solidFill>
                <a:schemeClr val="tx1"/>
              </a:solidFill>
            </a:endParaRPr>
          </a:p>
          <a:p>
            <a:endParaRPr lang="en-US" sz="6400" dirty="0"/>
          </a:p>
          <a:p>
            <a:r>
              <a:rPr lang="en-US" sz="6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5019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35740"/>
            <a:ext cx="10914528" cy="53429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Memeriksa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kelengkapan</a:t>
            </a:r>
            <a:r>
              <a:rPr lang="en-US" sz="1800" dirty="0">
                <a:solidFill>
                  <a:srgbClr val="FF0000"/>
                </a:solidFill>
              </a:rPr>
              <a:t> Data </a:t>
            </a:r>
            <a:r>
              <a:rPr lang="en-US" sz="1800" dirty="0" err="1">
                <a:solidFill>
                  <a:srgbClr val="FF0000"/>
                </a:solidFill>
              </a:rPr>
              <a:t>Informasi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    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pendaftaran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penerimaan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pembayaran</a:t>
            </a:r>
            <a:r>
              <a:rPr lang="en-US" dirty="0">
                <a:solidFill>
                  <a:schemeClr val="tx1"/>
                </a:solidFill>
              </a:rPr>
              <a:t> di bank, </a:t>
            </a:r>
            <a:r>
              <a:rPr lang="en-US" dirty="0" err="1">
                <a:solidFill>
                  <a:schemeClr val="tx1"/>
                </a:solidFill>
              </a:rPr>
              <a:t>identitas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Kuasanya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klasifikasi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dikecualikan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petitum</a:t>
            </a:r>
            <a:r>
              <a:rPr lang="en-US" dirty="0">
                <a:solidFill>
                  <a:schemeClr val="tx1"/>
                </a:solidFill>
              </a:rPr>
              <a:t> di SIPP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publikasi</a:t>
            </a:r>
            <a:r>
              <a:rPr lang="en-US" dirty="0">
                <a:solidFill>
                  <a:schemeClr val="tx1"/>
                </a:solidFill>
              </a:rPr>
              <a:t>, soft copy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Penetapan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Majelis</a:t>
            </a:r>
            <a:r>
              <a:rPr lang="en-US" sz="1800" dirty="0">
                <a:solidFill>
                  <a:srgbClr val="FF0000"/>
                </a:solidFill>
              </a:rPr>
              <a:t> Hakim, </a:t>
            </a:r>
            <a:r>
              <a:rPr lang="en-US" sz="1800" dirty="0" err="1">
                <a:solidFill>
                  <a:srgbClr val="FF0000"/>
                </a:solidFill>
              </a:rPr>
              <a:t>Penunjukan</a:t>
            </a:r>
            <a:r>
              <a:rPr lang="en-US" sz="1800" dirty="0">
                <a:solidFill>
                  <a:srgbClr val="FF0000"/>
                </a:solidFill>
              </a:rPr>
              <a:t> PP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JS/JSP</a:t>
            </a:r>
          </a:p>
          <a:p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nama-nama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hakim,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Panitera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Pengganti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Jurusita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Jurusita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Pengganti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CTS,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Hakim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data di SIPP,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ditandatangani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36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86753"/>
            <a:ext cx="10923493" cy="513677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Penentuan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Jadwal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Sidang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Pertama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CTS,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SIPP,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penandatangan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Persidangan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agenda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CTS, JS/JSP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maksimal</a:t>
            </a:r>
            <a:r>
              <a:rPr lang="en-US" dirty="0">
                <a:solidFill>
                  <a:schemeClr val="tx1"/>
                </a:solidFill>
              </a:rPr>
              <a:t> 24 jam,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PNBP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maksimal</a:t>
            </a:r>
            <a:r>
              <a:rPr lang="en-US" dirty="0">
                <a:solidFill>
                  <a:schemeClr val="tx1"/>
                </a:solidFill>
              </a:rPr>
              <a:t> 24 jam,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penundaan</a:t>
            </a:r>
            <a:r>
              <a:rPr lang="en-US" dirty="0">
                <a:solidFill>
                  <a:schemeClr val="tx1"/>
                </a:solidFill>
              </a:rPr>
              <a:t> siding, data </a:t>
            </a:r>
            <a:r>
              <a:rPr lang="en-US" dirty="0" err="1">
                <a:solidFill>
                  <a:schemeClr val="tx1"/>
                </a:solidFill>
              </a:rPr>
              <a:t>mediasi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pencabutan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gugur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dicoret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materai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redaksi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pencabutan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dicoret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penutupan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pengembalian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2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AB6B-3992-3840-921E-F0B839CB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A63D-59FA-B44A-8C97-D96C58A7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08670"/>
            <a:ext cx="11073713" cy="535047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Hakim Tinggi </a:t>
            </a:r>
            <a:r>
              <a:rPr lang="en-US" sz="2600" dirty="0" err="1">
                <a:solidFill>
                  <a:schemeClr val="tx1"/>
                </a:solidFill>
              </a:rPr>
              <a:t>Pengawas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Rasio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penanganan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Sisa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Penyebab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keterlambatan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penanganan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solusinya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Kinerja</a:t>
            </a:r>
            <a:r>
              <a:rPr lang="en-US" sz="1800" dirty="0">
                <a:solidFill>
                  <a:srgbClr val="FF0000"/>
                </a:solidFill>
              </a:rPr>
              <a:t> hakim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PP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pendaftaran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perdata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pengisian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jurnal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keuangan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kelengkapan</a:t>
            </a:r>
            <a:r>
              <a:rPr lang="en-US" sz="1800" dirty="0">
                <a:solidFill>
                  <a:srgbClr val="FF0000"/>
                </a:solidFill>
              </a:rPr>
              <a:t> data </a:t>
            </a:r>
            <a:r>
              <a:rPr lang="en-US" sz="1800" dirty="0" err="1">
                <a:solidFill>
                  <a:srgbClr val="FF0000"/>
                </a:solidFill>
              </a:rPr>
              <a:t>informasi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Penetapan</a:t>
            </a:r>
            <a:r>
              <a:rPr lang="en-US" sz="1800" dirty="0">
                <a:solidFill>
                  <a:srgbClr val="FF0000"/>
                </a:solidFill>
              </a:rPr>
              <a:t> Hakim/</a:t>
            </a:r>
            <a:r>
              <a:rPr lang="en-US" sz="1800" dirty="0" err="1">
                <a:solidFill>
                  <a:srgbClr val="FF0000"/>
                </a:solidFill>
              </a:rPr>
              <a:t>Majelis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penunjukan</a:t>
            </a:r>
            <a:r>
              <a:rPr lang="en-US" sz="1800" dirty="0">
                <a:solidFill>
                  <a:srgbClr val="FF0000"/>
                </a:solidFill>
              </a:rPr>
              <a:t> PP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JS/JSP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penentuan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Jadwal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sidang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pertama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persidangan</a:t>
            </a:r>
            <a:endParaRPr lang="en-US" sz="1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7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62635"/>
            <a:ext cx="11138646" cy="536089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Hakim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Penentuan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Jadwal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Sidang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Pertama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 siding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SIPP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Persidangan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mediasi</a:t>
            </a:r>
            <a:r>
              <a:rPr lang="en-US" dirty="0">
                <a:solidFill>
                  <a:schemeClr val="tx1"/>
                </a:solidFill>
              </a:rPr>
              <a:t>, data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gugur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intervensi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dicoret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perlawanan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verstek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penyelesaian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minutasi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44706"/>
            <a:ext cx="10995211" cy="5351929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Panitera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Panitera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Muda</a:t>
            </a: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Pendaftaran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Perdata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Detil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CTS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akurat</a:t>
            </a:r>
            <a:r>
              <a:rPr lang="en-US" dirty="0">
                <a:solidFill>
                  <a:schemeClr val="tx1"/>
                </a:solidFill>
              </a:rPr>
              <a:t>, valid, </a:t>
            </a:r>
            <a:r>
              <a:rPr lang="en-US" dirty="0" err="1">
                <a:solidFill>
                  <a:schemeClr val="tx1"/>
                </a:solidFill>
              </a:rPr>
              <a:t>lengkap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Memeriksa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ketepatan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pengisian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Jurnal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Keuangan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penghitungan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petugasnya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bukti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r>
              <a:rPr lang="en-US" dirty="0">
                <a:solidFill>
                  <a:schemeClr val="tx1"/>
                </a:solidFill>
              </a:rPr>
              <a:t> bank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terlampir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setorannya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SKUM,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Tergugat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perincian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, PNBP </a:t>
            </a:r>
            <a:r>
              <a:rPr lang="en-US" dirty="0" err="1">
                <a:solidFill>
                  <a:schemeClr val="tx1"/>
                </a:solidFill>
              </a:rPr>
              <a:t>pendaftaran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ATK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pemindahan</a:t>
            </a:r>
            <a:r>
              <a:rPr lang="en-US" dirty="0">
                <a:solidFill>
                  <a:schemeClr val="tx1"/>
                </a:solidFill>
              </a:rPr>
              <a:t> PNBP </a:t>
            </a:r>
            <a:r>
              <a:rPr lang="en-US" dirty="0" err="1">
                <a:solidFill>
                  <a:schemeClr val="tx1"/>
                </a:solidFill>
              </a:rPr>
              <a:t>pendaftaran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Induk</a:t>
            </a:r>
            <a:r>
              <a:rPr lang="en-US" dirty="0">
                <a:solidFill>
                  <a:schemeClr val="tx1"/>
                </a:solidFill>
              </a:rPr>
              <a:t> HHK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ATK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, data </a:t>
            </a:r>
            <a:r>
              <a:rPr lang="en-US" dirty="0" err="1">
                <a:solidFill>
                  <a:schemeClr val="tx1"/>
                </a:solidFill>
              </a:rPr>
              <a:t>prodeo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5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3846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Memeriksa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kelengkapan</a:t>
            </a:r>
            <a:r>
              <a:rPr lang="en-US" sz="1800" dirty="0">
                <a:solidFill>
                  <a:srgbClr val="FF0000"/>
                </a:solidFill>
              </a:rPr>
              <a:t> Data </a:t>
            </a:r>
            <a:r>
              <a:rPr lang="en-US" sz="1800" dirty="0" err="1">
                <a:solidFill>
                  <a:srgbClr val="FF0000"/>
                </a:solidFill>
              </a:rPr>
              <a:t>Informasi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pendaftaran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penerimaan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pembayaran</a:t>
            </a:r>
            <a:r>
              <a:rPr lang="en-US" dirty="0">
                <a:solidFill>
                  <a:schemeClr val="tx1"/>
                </a:solidFill>
              </a:rPr>
              <a:t> di bank, </a:t>
            </a:r>
            <a:r>
              <a:rPr lang="en-US" dirty="0" err="1">
                <a:solidFill>
                  <a:schemeClr val="tx1"/>
                </a:solidFill>
              </a:rPr>
              <a:t>identitas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data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kuasa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klasifikasi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petitum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petitum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, softcopy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Penetapan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Majelis</a:t>
            </a:r>
            <a:r>
              <a:rPr lang="en-US" sz="1800" dirty="0">
                <a:solidFill>
                  <a:srgbClr val="FF0000"/>
                </a:solidFill>
              </a:rPr>
              <a:t> Hakim, </a:t>
            </a:r>
            <a:r>
              <a:rPr lang="en-US" sz="1800" dirty="0" err="1">
                <a:solidFill>
                  <a:srgbClr val="FF0000"/>
                </a:solidFill>
              </a:rPr>
              <a:t>Penunjukan</a:t>
            </a:r>
            <a:r>
              <a:rPr lang="en-US" sz="1800" dirty="0">
                <a:solidFill>
                  <a:srgbClr val="FF0000"/>
                </a:solidFill>
              </a:rPr>
              <a:t> PP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JS/JSP</a:t>
            </a:r>
          </a:p>
          <a:p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hakim, PP,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JS/JSP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Hakim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data di SIPP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6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968317" cy="477239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Penentuan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Jadwal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Sidang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Pertama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SIPP,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penandatangan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Persidangan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agenda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diinput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SIPP,  JS/JSP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maksimal</a:t>
            </a:r>
            <a:r>
              <a:rPr lang="en-US" dirty="0">
                <a:solidFill>
                  <a:schemeClr val="tx1"/>
                </a:solidFill>
              </a:rPr>
              <a:t> 24 jam, JS/JSP 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menyampaikan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 3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memasukkan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panggilan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PNBP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jurnal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SIPP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relaas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panjar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tunda</a:t>
            </a:r>
            <a:r>
              <a:rPr lang="en-US" dirty="0">
                <a:solidFill>
                  <a:schemeClr val="tx1"/>
                </a:solidFill>
              </a:rPr>
              <a:t> siding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alasannya</a:t>
            </a:r>
            <a:r>
              <a:rPr lang="en-US" dirty="0">
                <a:solidFill>
                  <a:schemeClr val="tx1"/>
                </a:solidFill>
              </a:rPr>
              <a:t>, data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gugur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intervensi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dicabut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perlawanan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verstek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meterai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redaksi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minutasi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13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923493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Tahap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Pembuatan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Laporan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Mingguan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putus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Hakim </a:t>
            </a:r>
            <a:r>
              <a:rPr lang="en-US" dirty="0" err="1">
                <a:solidFill>
                  <a:schemeClr val="tx1"/>
                </a:solidFill>
              </a:rPr>
              <a:t>dll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347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9520" y="2142260"/>
            <a:ext cx="5269424" cy="2187226"/>
          </a:xfrm>
        </p:spPr>
        <p:txBody>
          <a:bodyPr>
            <a:normAutofit/>
          </a:bodyPr>
          <a:lstStyle/>
          <a:p>
            <a:r>
              <a:rPr lang="en-US" sz="3600" b="1" dirty="0"/>
              <a:t>            </a:t>
            </a:r>
            <a:r>
              <a:rPr lang="en-US" sz="3600" b="1" dirty="0" err="1"/>
              <a:t>Terima</a:t>
            </a:r>
            <a:r>
              <a:rPr lang="en-US" sz="3600" b="1" dirty="0"/>
              <a:t> </a:t>
            </a:r>
            <a:r>
              <a:rPr lang="en-US" sz="3600" b="1" dirty="0" err="1"/>
              <a:t>kasih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2227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HUKUM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Direktur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Jenderal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Peradilan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   : 353/DJU/SK/HM02.3/3/2015 </a:t>
            </a:r>
          </a:p>
          <a:p>
            <a:pPr algn="ctr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Maret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</a:p>
          <a:p>
            <a:pPr algn="ctr"/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Supervisi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Penelusuran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Perkara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 Di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Tingkat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Dan 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Tingkat Banding 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Peradilan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9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SIPP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4905" y="1599110"/>
            <a:ext cx="5580530" cy="52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0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Supervisi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023" y="2133600"/>
            <a:ext cx="8588188" cy="412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6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32965"/>
            <a:ext cx="10331823" cy="5235388"/>
          </a:xfrm>
        </p:spPr>
        <p:txBody>
          <a:bodyPr>
            <a:normAutofit/>
          </a:bodyPr>
          <a:lstStyle/>
          <a:p>
            <a:r>
              <a:rPr lang="en-US" sz="2200" b="1" dirty="0" err="1">
                <a:solidFill>
                  <a:schemeClr val="tx1"/>
                </a:solidFill>
              </a:rPr>
              <a:t>Ketua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Pengadilan</a:t>
            </a:r>
            <a:r>
              <a:rPr lang="en-US" sz="2200" b="1" dirty="0">
                <a:solidFill>
                  <a:schemeClr val="tx1"/>
                </a:solidFill>
              </a:rPr>
              <a:t>, </a:t>
            </a:r>
            <a:r>
              <a:rPr lang="en-US" sz="2200" b="1" dirty="0" err="1">
                <a:solidFill>
                  <a:schemeClr val="tx1"/>
                </a:solidFill>
              </a:rPr>
              <a:t>Wakil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Ketua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dan</a:t>
            </a:r>
            <a:r>
              <a:rPr lang="en-US" sz="2200" b="1" dirty="0">
                <a:solidFill>
                  <a:schemeClr val="tx1"/>
                </a:solidFill>
              </a:rPr>
              <a:t>  Hakim </a:t>
            </a:r>
            <a:r>
              <a:rPr lang="en-US" sz="2200" b="1" dirty="0" err="1">
                <a:solidFill>
                  <a:schemeClr val="tx1"/>
                </a:solidFill>
              </a:rPr>
              <a:t>Pengawas</a:t>
            </a:r>
            <a:r>
              <a:rPr lang="en-US" sz="2200" b="1" dirty="0">
                <a:solidFill>
                  <a:schemeClr val="tx1"/>
                </a:solidFill>
              </a:rPr>
              <a:t> SIPP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tx1"/>
                </a:solidFill>
              </a:rPr>
              <a:t>Lingkup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supervisi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mencakup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kinerja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kepaniteraan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 hakim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menyelesaikan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perkara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ditanganinya</a:t>
            </a:r>
            <a:r>
              <a:rPr lang="en-US" sz="2200" dirty="0">
                <a:solidFill>
                  <a:schemeClr val="tx1"/>
                </a:solidFill>
              </a:rPr>
              <a:t>.   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chemeClr val="tx1"/>
                </a:solidFill>
              </a:rPr>
              <a:t>Hakim </a:t>
            </a:r>
            <a:r>
              <a:rPr lang="en-US" sz="2200" b="1" dirty="0" err="1">
                <a:solidFill>
                  <a:schemeClr val="tx1"/>
                </a:solidFill>
              </a:rPr>
              <a:t>Tinggi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Pengawas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tx1"/>
                </a:solidFill>
              </a:rPr>
              <a:t>Lingkup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supervisi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mencakup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kinerja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kepaniteraan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 hakim di </a:t>
            </a:r>
            <a:r>
              <a:rPr lang="en-US" sz="2200" dirty="0" err="1">
                <a:solidFill>
                  <a:schemeClr val="tx1"/>
                </a:solidFill>
              </a:rPr>
              <a:t>wilayah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yurisdiksinya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menyelesaikan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perkara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ditanganinya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91799" cy="435133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Hakim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</a:rPr>
              <a:t>Lingkup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supervisi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mencakup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jadwal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persidangan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mediasi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pihak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intervensi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putusan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putusan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akhir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pelaksanaannya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dikerjakan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Panitera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Pengganti</a:t>
            </a:r>
            <a:r>
              <a:rPr lang="en-US" sz="2000" dirty="0">
                <a:solidFill>
                  <a:schemeClr val="tx1"/>
                </a:solidFill>
              </a:rPr>
              <a:t>. 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chemeClr val="tx1"/>
                </a:solidFill>
              </a:rPr>
              <a:t>Panitera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Panitera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chemeClr val="tx1"/>
                </a:solidFill>
              </a:rPr>
              <a:t>Lingkup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supervisi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kepaniteraan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2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69" y="0"/>
            <a:ext cx="10749367" cy="1208868"/>
          </a:xfrm>
        </p:spPr>
        <p:txBody>
          <a:bodyPr/>
          <a:lstStyle/>
          <a:p>
            <a:r>
              <a:rPr lang="en-US" dirty="0"/>
              <a:t>MATERI SUPERVISI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51775" cy="4844116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Ketua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Pengadilan</a:t>
            </a:r>
            <a:r>
              <a:rPr lang="en-US" sz="2400" b="1" dirty="0">
                <a:solidFill>
                  <a:schemeClr val="tx1"/>
                </a:solidFill>
              </a:rPr>
              <a:t>, Wakil </a:t>
            </a:r>
            <a:r>
              <a:rPr lang="en-US" sz="2400" b="1" dirty="0" err="1">
                <a:solidFill>
                  <a:schemeClr val="tx1"/>
                </a:solidFill>
              </a:rPr>
              <a:t>Ketua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Hakim </a:t>
            </a:r>
            <a:r>
              <a:rPr lang="en-US" sz="2400" b="1" dirty="0" err="1">
                <a:solidFill>
                  <a:schemeClr val="tx1"/>
                </a:solidFill>
              </a:rPr>
              <a:t>Pengawas</a:t>
            </a:r>
            <a:r>
              <a:rPr lang="en-US" sz="2400" b="1" dirty="0">
                <a:solidFill>
                  <a:schemeClr val="tx1"/>
                </a:solidFill>
              </a:rPr>
              <a:t> SIPP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Apakah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rasio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penanganan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masing-masing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jenis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sesuai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dengan</a:t>
            </a:r>
            <a:r>
              <a:rPr lang="en-US" sz="1800" dirty="0">
                <a:solidFill>
                  <a:srgbClr val="FF0000"/>
                </a:solidFill>
              </a:rPr>
              <a:t> target </a:t>
            </a:r>
            <a:r>
              <a:rPr lang="en-US" sz="1800" dirty="0" err="1">
                <a:solidFill>
                  <a:srgbClr val="FF0000"/>
                </a:solidFill>
              </a:rPr>
              <a:t>penyelesaian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Apakah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sisa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untuk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masing-masing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jenis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wajar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apa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penyebabnya</a:t>
            </a:r>
            <a:endParaRPr lang="en-U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FF0000"/>
                </a:solidFill>
              </a:rPr>
              <a:t>Penyebab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keterlambatan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penanganan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perkara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err="1">
                <a:solidFill>
                  <a:srgbClr val="FF0000"/>
                </a:solidFill>
              </a:rPr>
              <a:t>dan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err="1">
                <a:solidFill>
                  <a:srgbClr val="FF0000"/>
                </a:solidFill>
              </a:rPr>
              <a:t>solusinya</a:t>
            </a:r>
            <a:r>
              <a:rPr lang="en-US" sz="1800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     </a:t>
            </a:r>
            <a:r>
              <a:rPr lang="en-US" b="1" dirty="0" err="1">
                <a:solidFill>
                  <a:schemeClr val="tx1"/>
                </a:solidFill>
              </a:rPr>
              <a:t>Perdata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Gugatan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Majelis</a:t>
            </a:r>
            <a:r>
              <a:rPr lang="en-US" dirty="0">
                <a:solidFill>
                  <a:schemeClr val="tx1"/>
                </a:solidFill>
              </a:rPr>
              <a:t> Hakim/Hakim, </a:t>
            </a:r>
            <a:r>
              <a:rPr lang="en-US" dirty="0" err="1">
                <a:solidFill>
                  <a:schemeClr val="tx1"/>
                </a:solidFill>
              </a:rPr>
              <a:t>penyelesaian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mediasi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minutasi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pemberitahuan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pemberitahuan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     banding, </a:t>
            </a:r>
            <a:r>
              <a:rPr lang="en-US" dirty="0" err="1">
                <a:solidFill>
                  <a:schemeClr val="tx1"/>
                </a:solidFill>
              </a:rPr>
              <a:t>pengiriman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berkas</a:t>
            </a:r>
            <a:r>
              <a:rPr lang="en-US" dirty="0">
                <a:solidFill>
                  <a:schemeClr val="tx1"/>
                </a:solidFill>
              </a:rPr>
              <a:t> banding, banding </a:t>
            </a:r>
            <a:r>
              <a:rPr lang="en-US" dirty="0" err="1">
                <a:solidFill>
                  <a:schemeClr val="tx1"/>
                </a:solidFill>
              </a:rPr>
              <a:t>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pemberitahuan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banding, </a:t>
            </a:r>
            <a:r>
              <a:rPr lang="en-US" dirty="0" err="1">
                <a:solidFill>
                  <a:schemeClr val="tx1"/>
                </a:solidFill>
              </a:rPr>
              <a:t>pemberitahuan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kasasi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pengiriman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pemberitahuan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kasasi</a:t>
            </a:r>
            <a:r>
              <a:rPr lang="en-US" dirty="0">
                <a:solidFill>
                  <a:schemeClr val="tx1"/>
                </a:solidFill>
              </a:rPr>
              <a:t>;          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1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52282"/>
            <a:ext cx="10914528" cy="524435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        </a:t>
            </a:r>
            <a:r>
              <a:rPr lang="en-US" sz="6400" b="1" dirty="0" err="1">
                <a:solidFill>
                  <a:schemeClr val="tx1"/>
                </a:solidFill>
              </a:rPr>
              <a:t>Perdata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Permohonan</a:t>
            </a:r>
            <a:r>
              <a:rPr lang="en-US" sz="6400" b="1" dirty="0">
                <a:solidFill>
                  <a:schemeClr val="tx1"/>
                </a:solidFill>
              </a:rPr>
              <a:t>: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  </a:t>
            </a:r>
            <a:r>
              <a:rPr lang="en-US" sz="6400" dirty="0" err="1">
                <a:solidFill>
                  <a:schemeClr val="tx1"/>
                </a:solidFill>
              </a:rPr>
              <a:t>penetapan</a:t>
            </a:r>
            <a:r>
              <a:rPr lang="en-US" sz="6400" dirty="0">
                <a:solidFill>
                  <a:schemeClr val="tx1"/>
                </a:solidFill>
              </a:rPr>
              <a:t> hakim, </a:t>
            </a:r>
            <a:r>
              <a:rPr lang="en-US" sz="6400" dirty="0" err="1">
                <a:solidFill>
                  <a:schemeClr val="tx1"/>
                </a:solidFill>
              </a:rPr>
              <a:t>putusan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minutasi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pemberitahuan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putusan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pengiriman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berkas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kasasi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 </a:t>
            </a:r>
            <a:r>
              <a:rPr lang="en-US" sz="6400" dirty="0" err="1">
                <a:solidFill>
                  <a:schemeClr val="tx1"/>
                </a:solidFill>
              </a:rPr>
              <a:t>pemberitahuan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  </a:t>
            </a:r>
            <a:r>
              <a:rPr lang="en-US" sz="6400" dirty="0" err="1">
                <a:solidFill>
                  <a:schemeClr val="tx1"/>
                </a:solidFill>
              </a:rPr>
              <a:t>putusan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kasasi</a:t>
            </a:r>
            <a:r>
              <a:rPr lang="en-US" sz="6400" dirty="0">
                <a:solidFill>
                  <a:schemeClr val="tx1"/>
                </a:solidFill>
              </a:rPr>
              <a:t>;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  </a:t>
            </a:r>
            <a:r>
              <a:rPr lang="en-US" sz="6400" b="1" dirty="0" err="1">
                <a:solidFill>
                  <a:schemeClr val="tx1"/>
                </a:solidFill>
              </a:rPr>
              <a:t>Perkara</a:t>
            </a:r>
            <a:r>
              <a:rPr lang="en-US" sz="6400" b="1" dirty="0">
                <a:solidFill>
                  <a:schemeClr val="tx1"/>
                </a:solidFill>
              </a:rPr>
              <a:t> </a:t>
            </a:r>
            <a:r>
              <a:rPr lang="en-US" sz="6400" b="1" dirty="0" err="1">
                <a:solidFill>
                  <a:schemeClr val="tx1"/>
                </a:solidFill>
              </a:rPr>
              <a:t>Pidana</a:t>
            </a:r>
            <a:r>
              <a:rPr lang="en-US" sz="6400" b="1" dirty="0">
                <a:solidFill>
                  <a:schemeClr val="tx1"/>
                </a:solidFill>
              </a:rPr>
              <a:t>: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  </a:t>
            </a:r>
            <a:r>
              <a:rPr lang="en-US" sz="6400" dirty="0" err="1">
                <a:solidFill>
                  <a:schemeClr val="tx1"/>
                </a:solidFill>
              </a:rPr>
              <a:t>Sama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dengan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perdata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gugatan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kecuali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mediasi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tidak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ada</a:t>
            </a:r>
            <a:r>
              <a:rPr lang="en-US" sz="6400" dirty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7200" b="1" dirty="0" err="1">
                <a:solidFill>
                  <a:srgbClr val="FF0000"/>
                </a:solidFill>
              </a:rPr>
              <a:t>Kinerja</a:t>
            </a:r>
            <a:r>
              <a:rPr lang="en-US" sz="7200" b="1" dirty="0">
                <a:solidFill>
                  <a:srgbClr val="FF0000"/>
                </a:solidFill>
              </a:rPr>
              <a:t> Hakim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penyebab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keterlambatan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penanganan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perkara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Siapa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saja</a:t>
            </a:r>
            <a:r>
              <a:rPr lang="en-US" sz="6400" dirty="0">
                <a:solidFill>
                  <a:schemeClr val="tx1"/>
                </a:solidFill>
              </a:rPr>
              <a:t> Hakim yang </a:t>
            </a:r>
            <a:r>
              <a:rPr lang="en-US" sz="6400" dirty="0" err="1">
                <a:solidFill>
                  <a:schemeClr val="tx1"/>
                </a:solidFill>
              </a:rPr>
              <a:t>terlambat</a:t>
            </a:r>
            <a:r>
              <a:rPr lang="en-US" sz="6400" dirty="0">
                <a:solidFill>
                  <a:schemeClr val="tx1"/>
                </a:solidFill>
              </a:rPr>
              <a:t>, </a:t>
            </a:r>
            <a:r>
              <a:rPr lang="en-US" sz="6400" dirty="0" err="1">
                <a:solidFill>
                  <a:schemeClr val="tx1"/>
                </a:solidFill>
              </a:rPr>
              <a:t>penyebab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keterlambatan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minutasi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dan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</a:p>
          <a:p>
            <a:r>
              <a:rPr lang="en-US" sz="6400" dirty="0">
                <a:solidFill>
                  <a:schemeClr val="tx1"/>
                </a:solidFill>
              </a:rPr>
              <a:t>      </a:t>
            </a:r>
            <a:r>
              <a:rPr lang="en-US" sz="6400" dirty="0" err="1">
                <a:solidFill>
                  <a:schemeClr val="tx1"/>
                </a:solidFill>
              </a:rPr>
              <a:t>bagaimana</a:t>
            </a:r>
            <a:r>
              <a:rPr lang="en-US" sz="6400" dirty="0">
                <a:solidFill>
                  <a:schemeClr val="tx1"/>
                </a:solidFill>
              </a:rPr>
              <a:t>  </a:t>
            </a:r>
            <a:r>
              <a:rPr lang="en-US" sz="6400" dirty="0" err="1">
                <a:solidFill>
                  <a:schemeClr val="tx1"/>
                </a:solidFill>
              </a:rPr>
              <a:t>alokasi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beban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  <a:r>
              <a:rPr lang="en-US" sz="6400" dirty="0" err="1">
                <a:solidFill>
                  <a:schemeClr val="tx1"/>
                </a:solidFill>
              </a:rPr>
              <a:t>pekerjaan</a:t>
            </a:r>
            <a:r>
              <a:rPr lang="en-US" sz="6400" dirty="0">
                <a:solidFill>
                  <a:schemeClr val="tx1"/>
                </a:solidFill>
              </a:rPr>
              <a:t> </a:t>
            </a:r>
          </a:p>
          <a:p>
            <a:endParaRPr lang="en-US" sz="6400" dirty="0">
              <a:solidFill>
                <a:schemeClr val="tx1"/>
              </a:solidFill>
            </a:endParaRPr>
          </a:p>
          <a:p>
            <a:r>
              <a:rPr lang="en-US" sz="6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2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Lanjutan</a:t>
            </a:r>
            <a:r>
              <a:rPr lang="en-US" sz="1800" dirty="0"/>
              <a:t> 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93823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err="1">
                <a:solidFill>
                  <a:srgbClr val="FF0000"/>
                </a:solidFill>
              </a:rPr>
              <a:t>Kinerja</a:t>
            </a:r>
            <a:r>
              <a:rPr lang="en-US" sz="1800" b="1" dirty="0">
                <a:solidFill>
                  <a:srgbClr val="FF0000"/>
                </a:solidFill>
              </a:rPr>
              <a:t> PP</a:t>
            </a:r>
          </a:p>
          <a:p>
            <a:r>
              <a:rPr lang="en-US" dirty="0"/>
              <a:t>     </a:t>
            </a:r>
            <a:r>
              <a:rPr lang="en-US" dirty="0" err="1">
                <a:solidFill>
                  <a:schemeClr val="tx1"/>
                </a:solidFill>
              </a:rPr>
              <a:t>penyebab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keterlambatan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penanganan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    PP yang </a:t>
            </a:r>
            <a:r>
              <a:rPr lang="en-US" dirty="0" err="1">
                <a:solidFill>
                  <a:schemeClr val="tx1"/>
                </a:solidFill>
              </a:rPr>
              <a:t>terlambat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penanganan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penyebab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keterlambatan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minutasi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rasio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penanganan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target </a:t>
            </a:r>
            <a:r>
              <a:rPr lang="en-US" dirty="0" err="1">
                <a:solidFill>
                  <a:schemeClr val="tx1"/>
                </a:solidFill>
              </a:rPr>
              <a:t>penyelesaian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sisa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wajar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penyebabnya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0260773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425</TotalTime>
  <Words>1166</Words>
  <Application>Microsoft Macintosh PowerPoint</Application>
  <PresentationFormat>Widescreen</PresentationFormat>
  <Paragraphs>115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Segoe UI</vt:lpstr>
      <vt:lpstr>Segoe UI Light</vt:lpstr>
      <vt:lpstr>Wingdings</vt:lpstr>
      <vt:lpstr>WelcomeDoc</vt:lpstr>
      <vt:lpstr>SUPERVISI SIPP</vt:lpstr>
      <vt:lpstr>DASAR HUKUM</vt:lpstr>
      <vt:lpstr>Pelaksanaan SIPP</vt:lpstr>
      <vt:lpstr>Supervisi </vt:lpstr>
      <vt:lpstr>Prosedur Supervisi </vt:lpstr>
      <vt:lpstr>Lanjutan ……</vt:lpstr>
      <vt:lpstr>MATERI SUPERVISI</vt:lpstr>
      <vt:lpstr>Lanjutan …….</vt:lpstr>
      <vt:lpstr>Lanjutan ……</vt:lpstr>
      <vt:lpstr>Lanjuan ……</vt:lpstr>
      <vt:lpstr>Lanjutan ……</vt:lpstr>
      <vt:lpstr>Lanjutan …..</vt:lpstr>
      <vt:lpstr>Lanjutan …..</vt:lpstr>
      <vt:lpstr>Lanjutan …..</vt:lpstr>
      <vt:lpstr>Lanjutan …….</vt:lpstr>
      <vt:lpstr>Lanjutan …..</vt:lpstr>
      <vt:lpstr>Lanjutan ……</vt:lpstr>
      <vt:lpstr>Lanjutan ……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 SIPP</dc:title>
  <dc:creator>LENOVO</dc:creator>
  <cp:keywords/>
  <cp:lastModifiedBy>albrusmana@outlook.com</cp:lastModifiedBy>
  <cp:revision>31</cp:revision>
  <dcterms:created xsi:type="dcterms:W3CDTF">2019-09-10T16:26:08Z</dcterms:created>
  <dcterms:modified xsi:type="dcterms:W3CDTF">2019-09-11T23:09:43Z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